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072" r:id="rId2"/>
    <p:sldId id="731" r:id="rId3"/>
    <p:sldId id="712" r:id="rId4"/>
    <p:sldId id="1795" r:id="rId5"/>
    <p:sldId id="716" r:id="rId6"/>
    <p:sldId id="717" r:id="rId7"/>
    <p:sldId id="718" r:id="rId8"/>
    <p:sldId id="680" r:id="rId9"/>
    <p:sldId id="258" r:id="rId10"/>
    <p:sldId id="707" r:id="rId11"/>
    <p:sldId id="693" r:id="rId12"/>
    <p:sldId id="1794" r:id="rId13"/>
    <p:sldId id="655" r:id="rId14"/>
    <p:sldId id="722" r:id="rId15"/>
    <p:sldId id="1796" r:id="rId16"/>
    <p:sldId id="2061" r:id="rId17"/>
    <p:sldId id="2062" r:id="rId18"/>
    <p:sldId id="2063" r:id="rId19"/>
    <p:sldId id="357" r:id="rId20"/>
    <p:sldId id="714" r:id="rId21"/>
    <p:sldId id="724" r:id="rId22"/>
    <p:sldId id="666" r:id="rId23"/>
    <p:sldId id="661" r:id="rId24"/>
    <p:sldId id="723" r:id="rId25"/>
    <p:sldId id="725" r:id="rId26"/>
    <p:sldId id="708" r:id="rId27"/>
    <p:sldId id="710" r:id="rId28"/>
    <p:sldId id="711" r:id="rId29"/>
    <p:sldId id="726" r:id="rId30"/>
    <p:sldId id="715" r:id="rId31"/>
    <p:sldId id="727" r:id="rId32"/>
    <p:sldId id="377" r:id="rId33"/>
    <p:sldId id="2071" r:id="rId34"/>
    <p:sldId id="662" r:id="rId35"/>
    <p:sldId id="730" r:id="rId36"/>
    <p:sldId id="2064" r:id="rId37"/>
    <p:sldId id="2065" r:id="rId38"/>
    <p:sldId id="302" r:id="rId39"/>
    <p:sldId id="291" r:id="rId40"/>
    <p:sldId id="654" r:id="rId41"/>
    <p:sldId id="675" r:id="rId42"/>
    <p:sldId id="728" r:id="rId43"/>
    <p:sldId id="713" r:id="rId44"/>
    <p:sldId id="729" r:id="rId45"/>
    <p:sldId id="425" r:id="rId46"/>
    <p:sldId id="280" r:id="rId47"/>
    <p:sldId id="2068" r:id="rId48"/>
    <p:sldId id="2069" r:id="rId49"/>
    <p:sldId id="629" r:id="rId50"/>
    <p:sldId id="626" r:id="rId51"/>
    <p:sldId id="640" r:id="rId52"/>
    <p:sldId id="651" r:id="rId53"/>
    <p:sldId id="625" r:id="rId54"/>
    <p:sldId id="719" r:id="rId55"/>
    <p:sldId id="682" r:id="rId5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6" autoAdjust="0"/>
    <p:restoredTop sz="89125" autoAdjust="0"/>
  </p:normalViewPr>
  <p:slideViewPr>
    <p:cSldViewPr snapToGrid="0" snapToObjects="1">
      <p:cViewPr varScale="1">
        <p:scale>
          <a:sx n="202" d="100"/>
          <a:sy n="202" d="100"/>
        </p:scale>
        <p:origin x="4472" y="168"/>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2022-09-13</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3428482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how big would the Internet of Things be?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investigate a report from McKinsey called Disruptive Technologies which claims that the IoT would influence the combined economic value well over 36 trillion, far higher than cloud technology. Hence, this rapid growth in the IoT that we are witnessing is placing us on a pathway towards eclipsing (in economic value) major trends from previous decades, such as the cloud computing.</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11</a:t>
            </a:fld>
            <a:endParaRPr lang="sv-SE"/>
          </a:p>
        </p:txBody>
      </p:sp>
    </p:spTree>
    <p:extLst>
      <p:ext uri="{BB962C8B-B14F-4D97-AF65-F5344CB8AC3E}">
        <p14:creationId xmlns:p14="http://schemas.microsoft.com/office/powerpoint/2010/main" val="2051092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12</a:t>
            </a:fld>
            <a:endParaRPr lang="en-US"/>
          </a:p>
        </p:txBody>
      </p:sp>
    </p:spTree>
    <p:extLst>
      <p:ext uri="{BB962C8B-B14F-4D97-AF65-F5344CB8AC3E}">
        <p14:creationId xmlns:p14="http://schemas.microsoft.com/office/powerpoint/2010/main" val="228801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numerous applications that the internet of things enables, we are witnessing a massive growth in the number of microcontrollers being sold. These microcontrollers form the heart of the IoT platforms.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illustrate this point: ARM, a popular UK based company, just reported numbers, and in these numbers, they state that they sold 4.4 billion cortex M processors in just one quarter. These microcontrollers are almost exclusively used on IoT platforms, which demonstrates the massive growth we are witnessing in the number of deployed IoT devices.</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this growth continues, and in fact, I believe this growth will accelerate, we will soon have a trillion embedded devices that are going to be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13</a:t>
            </a:fld>
            <a:endParaRPr lang="sv-SE"/>
          </a:p>
        </p:txBody>
      </p:sp>
    </p:spTree>
    <p:extLst>
      <p:ext uri="{BB962C8B-B14F-4D97-AF65-F5344CB8AC3E}">
        <p14:creationId xmlns:p14="http://schemas.microsoft.com/office/powerpoint/2010/main" val="1367176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135858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how big would the Internet of Things be?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investigate a report from McKinsey called Disruptive Technologies which claims that the IoT would influence the combined economic value well over 36 trillion, far higher than cloud technology. Hence, this rapid growth in the IoT that we are witnessing is placing us on a pathway towards eclipsing (in economic value) major trends from previous decades, such as the cloud computing.</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15</a:t>
            </a:fld>
            <a:endParaRPr lang="sv-SE"/>
          </a:p>
        </p:txBody>
      </p:sp>
    </p:spTree>
    <p:extLst>
      <p:ext uri="{BB962C8B-B14F-4D97-AF65-F5344CB8AC3E}">
        <p14:creationId xmlns:p14="http://schemas.microsoft.com/office/powerpoint/2010/main" val="2855970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2308840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3207015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3946313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713336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2197041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2300215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1455908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following of Moore’s law, we find that the microcontrollers are bridging the gap between sensing and computation. However, we find that communication remains a challenge and the most expensive IoT platforms' operation. Today the transceivers employed to perform communication consumes orders of magnitude higher energy when compared to performing sensing and processing operation.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Why are the communication blocks not witnessing such a dramatic decrease in power consumption? To understand this, we investigate the high-level diagram of the communication block. It consists of digital baseband generation circuitry and an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front end. Due to the following of Moore’s law, digital baseband circuitry is becoming energy efficient. However, we do not witness any such scaling for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components.  This causes these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blocks to remain extremely energy expensive, pushing the power consumption for performing transmissions to be tens to hundreds of milliwatts. As an example, radio transceivers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 consume hundreds of milliwatts of power consumption. This is precisely the reason that present day IoT platforms operate with limited lifetime even on bulky and energy dense batteries.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3645229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147383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29</a:t>
            </a:fld>
            <a:endParaRPr lang="en-US"/>
          </a:p>
        </p:txBody>
      </p:sp>
    </p:spTree>
    <p:extLst>
      <p:ext uri="{BB962C8B-B14F-4D97-AF65-F5344CB8AC3E}">
        <p14:creationId xmlns:p14="http://schemas.microsoft.com/office/powerpoint/2010/main" val="3755332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30</a:t>
            </a:fld>
            <a:endParaRPr lang="en-US"/>
          </a:p>
        </p:txBody>
      </p:sp>
    </p:spTree>
    <p:extLst>
      <p:ext uri="{BB962C8B-B14F-4D97-AF65-F5344CB8AC3E}">
        <p14:creationId xmlns:p14="http://schemas.microsoft.com/office/powerpoint/2010/main" val="423080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31</a:t>
            </a:fld>
            <a:endParaRPr lang="en-US"/>
          </a:p>
        </p:txBody>
      </p:sp>
    </p:spTree>
    <p:extLst>
      <p:ext uri="{BB962C8B-B14F-4D97-AF65-F5344CB8AC3E}">
        <p14:creationId xmlns:p14="http://schemas.microsoft.com/office/powerpoint/2010/main" val="1218983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1237693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3825764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35</a:t>
            </a:fld>
            <a:endParaRPr lang="sv-SE"/>
          </a:p>
        </p:txBody>
      </p:sp>
    </p:spTree>
    <p:extLst>
      <p:ext uri="{BB962C8B-B14F-4D97-AF65-F5344CB8AC3E}">
        <p14:creationId xmlns:p14="http://schemas.microsoft.com/office/powerpoint/2010/main" val="3322700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36</a:t>
            </a:fld>
            <a:endParaRPr lang="sv-SE"/>
          </a:p>
        </p:txBody>
      </p:sp>
    </p:spTree>
    <p:extLst>
      <p:ext uri="{BB962C8B-B14F-4D97-AF65-F5344CB8AC3E}">
        <p14:creationId xmlns:p14="http://schemas.microsoft.com/office/powerpoint/2010/main" val="2948492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37</a:t>
            </a:fld>
            <a:endParaRPr lang="sv-SE"/>
          </a:p>
        </p:txBody>
      </p:sp>
    </p:spTree>
    <p:extLst>
      <p:ext uri="{BB962C8B-B14F-4D97-AF65-F5344CB8AC3E}">
        <p14:creationId xmlns:p14="http://schemas.microsoft.com/office/powerpoint/2010/main" val="139170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38</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Incorporating these three design elements, allows us to significantly push the communication range of the system. Next, we did experiments to investigate the transmission range that we can support with our system.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challenging as when we were designing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state of the art backscatter systems achieved a communication range of tens of meters. Hence, it was difficult to anticipate space required to perform these experiments.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conducted the first experiment in the university, and we ran out the space, next we took the experiment setup next to a river in Uppsala. I show the setup on left hand side image, and on the right is picture of me capturing transmissions one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kilometer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away.  However, while we were able to receive transmissions at fairly high SNR, we again ran out of space due to large range that we could achieve.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39</a:t>
            </a:fld>
            <a:endParaRPr lang="en-US"/>
          </a:p>
        </p:txBody>
      </p:sp>
    </p:spTree>
    <p:extLst>
      <p:ext uri="{BB962C8B-B14F-4D97-AF65-F5344CB8AC3E}">
        <p14:creationId xmlns:p14="http://schemas.microsoft.com/office/powerpoint/2010/main" val="4162308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to find the maximum range we could achieve with our system, we took the entire setup outside Uppsala to an open space. We kept the backscatter setup on top of a small hill, and investigated the maximum communication range that we could support.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significantly challenging, as we would setup experiment in the daytime, and by the time we would finish collecting the link metrics, it would be dawn. We also had to walk significant distances with equipment.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found that we could communicate up to a distance of 3.4 km while consuming tens of microwatts of power for wireless transmissions at the backscatter tag.  Achieving such high communication range was considered challenging or even infeasible with backscatter mechanism,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helped overturn notion that backscatter is a low range transmission mechanism.</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40</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41</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2813820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45</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3756036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48</a:t>
            </a:fld>
            <a:endParaRPr lang="en-US"/>
          </a:p>
        </p:txBody>
      </p:sp>
    </p:spTree>
    <p:extLst>
      <p:ext uri="{BB962C8B-B14F-4D97-AF65-F5344CB8AC3E}">
        <p14:creationId xmlns:p14="http://schemas.microsoft.com/office/powerpoint/2010/main" val="4248084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External power management for convenience</a:t>
            </a:r>
          </a:p>
        </p:txBody>
      </p:sp>
    </p:spTree>
    <p:extLst>
      <p:ext uri="{BB962C8B-B14F-4D97-AF65-F5344CB8AC3E}">
        <p14:creationId xmlns:p14="http://schemas.microsoft.com/office/powerpoint/2010/main" val="4209970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Only power management</a:t>
            </a:r>
          </a:p>
        </p:txBody>
      </p:sp>
    </p:spTree>
    <p:extLst>
      <p:ext uri="{BB962C8B-B14F-4D97-AF65-F5344CB8AC3E}">
        <p14:creationId xmlns:p14="http://schemas.microsoft.com/office/powerpoint/2010/main" val="3747629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 .</a:t>
            </a:r>
          </a:p>
        </p:txBody>
      </p:sp>
      <p:sp>
        <p:nvSpPr>
          <p:cNvPr id="4" name="Slide Number Placeholder 3"/>
          <p:cNvSpPr>
            <a:spLocks noGrp="1"/>
          </p:cNvSpPr>
          <p:nvPr>
            <p:ph type="sldNum" sz="quarter" idx="10"/>
          </p:nvPr>
        </p:nvSpPr>
        <p:spPr/>
        <p:txBody>
          <a:bodyPr/>
          <a:lstStyle/>
          <a:p>
            <a:fld id="{1C894700-B420-704F-B552-A4F4362F187A}" type="slidenum">
              <a:rPr lang="en-US" smtClean="0"/>
              <a:t>51</a:t>
            </a:fld>
            <a:endParaRPr lang="en-US"/>
          </a:p>
        </p:txBody>
      </p:sp>
    </p:spTree>
    <p:extLst>
      <p:ext uri="{BB962C8B-B14F-4D97-AF65-F5344CB8AC3E}">
        <p14:creationId xmlns:p14="http://schemas.microsoft.com/office/powerpoint/2010/main" val="4286967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dirty="0"/>
              <a:t>In </a:t>
            </a:r>
            <a:r>
              <a:rPr lang="es-ES_tradnl" altLang="en-US" dirty="0" err="1"/>
              <a:t>order</a:t>
            </a:r>
            <a:r>
              <a:rPr lang="es-ES_tradnl" altLang="en-US" dirty="0"/>
              <a:t> to </a:t>
            </a:r>
            <a:r>
              <a:rPr lang="es-ES_tradnl" altLang="en-US" dirty="0" err="1"/>
              <a:t>remove</a:t>
            </a:r>
            <a:r>
              <a:rPr lang="es-ES_tradnl" altLang="en-US" dirty="0"/>
              <a:t> </a:t>
            </a:r>
            <a:r>
              <a:rPr lang="es-ES_tradnl" altLang="en-US" dirty="0" err="1"/>
              <a:t>battery</a:t>
            </a:r>
            <a:r>
              <a:rPr lang="es-ES_tradnl" altLang="en-US" dirty="0"/>
              <a:t>-&gt; </a:t>
            </a:r>
            <a:r>
              <a:rPr lang="es-ES_tradnl" altLang="en-US" dirty="0" err="1"/>
              <a:t>Energy</a:t>
            </a:r>
            <a:r>
              <a:rPr lang="es-ES_tradnl" altLang="en-US" dirty="0"/>
              <a:t> </a:t>
            </a:r>
            <a:r>
              <a:rPr lang="es-ES_tradnl" altLang="en-US" dirty="0" err="1"/>
              <a:t>efficient</a:t>
            </a:r>
            <a:endParaRPr lang="es-ES_tradnl" altLang="en-US" dirty="0"/>
          </a:p>
          <a:p>
            <a:r>
              <a:rPr lang="es-ES_tradnl" altLang="en-US" dirty="0" err="1"/>
              <a:t>We</a:t>
            </a:r>
            <a:r>
              <a:rPr lang="es-ES_tradnl" altLang="en-US" dirty="0"/>
              <a:t> </a:t>
            </a:r>
            <a:r>
              <a:rPr lang="es-ES_tradnl" altLang="en-US" dirty="0" err="1"/>
              <a:t>have</a:t>
            </a:r>
            <a:r>
              <a:rPr lang="es-ES_tradnl" altLang="en-US" dirty="0"/>
              <a:t> </a:t>
            </a:r>
            <a:r>
              <a:rPr lang="es-ES_tradnl" altLang="en-US" dirty="0" err="1"/>
              <a:t>created</a:t>
            </a:r>
            <a:r>
              <a:rPr lang="es-ES_tradnl" altLang="en-US" dirty="0"/>
              <a:t> </a:t>
            </a:r>
            <a:r>
              <a:rPr lang="es-ES_tradnl" altLang="en-US" dirty="0" err="1"/>
              <a:t>an</a:t>
            </a:r>
            <a:r>
              <a:rPr lang="es-ES_tradnl" altLang="en-US" dirty="0"/>
              <a:t> </a:t>
            </a:r>
            <a:r>
              <a:rPr lang="es-ES_tradnl" altLang="en-US" dirty="0" err="1"/>
              <a:t>hybrid</a:t>
            </a:r>
            <a:r>
              <a:rPr lang="es-ES_tradnl" altLang="en-US" dirty="0"/>
              <a:t> </a:t>
            </a:r>
            <a:r>
              <a:rPr lang="es-ES_tradnl" altLang="en-US" dirty="0" err="1"/>
              <a:t>system</a:t>
            </a:r>
            <a:r>
              <a:rPr lang="es-ES_tradnl" altLang="en-US" dirty="0"/>
              <a:t>: </a:t>
            </a:r>
            <a:r>
              <a:rPr lang="es-ES_tradnl" altLang="en-US" dirty="0" err="1"/>
              <a:t>vlc</a:t>
            </a:r>
            <a:r>
              <a:rPr lang="es-ES_tradnl" altLang="en-US" dirty="0"/>
              <a:t> </a:t>
            </a:r>
            <a:r>
              <a:rPr lang="es-ES_tradnl" altLang="en-US" dirty="0" err="1"/>
              <a:t>for</a:t>
            </a:r>
            <a:r>
              <a:rPr lang="es-ES_tradnl" altLang="en-US" dirty="0"/>
              <a:t> </a:t>
            </a:r>
            <a:r>
              <a:rPr lang="es-ES_tradnl" altLang="en-US" dirty="0" err="1"/>
              <a:t>reception</a:t>
            </a:r>
            <a:r>
              <a:rPr lang="es-ES_tradnl" altLang="en-US" dirty="0"/>
              <a:t> and </a:t>
            </a:r>
            <a:r>
              <a:rPr lang="es-ES_tradnl" altLang="en-US" dirty="0" err="1"/>
              <a:t>backscattering</a:t>
            </a:r>
            <a:r>
              <a:rPr lang="es-ES_tradnl" altLang="en-US" dirty="0"/>
              <a:t> </a:t>
            </a:r>
            <a:r>
              <a:rPr lang="es-ES_tradnl" altLang="en-US" dirty="0" err="1"/>
              <a:t>for</a:t>
            </a:r>
            <a:r>
              <a:rPr lang="es-ES_tradnl" altLang="en-US" dirty="0"/>
              <a:t> </a:t>
            </a:r>
            <a:r>
              <a:rPr lang="es-ES_tradnl" altLang="en-US" dirty="0" err="1"/>
              <a:t>transmission</a:t>
            </a:r>
            <a:endParaRPr lang="es-ES_tradnl" altLang="en-US" dirty="0"/>
          </a:p>
          <a:p>
            <a:endParaRPr lang="es-ES_tradnl" altLang="en-US" dirty="0"/>
          </a:p>
          <a:p>
            <a:r>
              <a:rPr lang="es-ES_tradnl" altLang="en-US" dirty="0" err="1"/>
              <a:t>Move</a:t>
            </a:r>
            <a:r>
              <a:rPr lang="es-ES_tradnl" altLang="en-US" dirty="0"/>
              <a:t> </a:t>
            </a:r>
            <a:r>
              <a:rPr lang="es-ES_tradnl" altLang="en-US" dirty="0" err="1"/>
              <a:t>carrier</a:t>
            </a:r>
            <a:r>
              <a:rPr lang="es-ES_tradnl" altLang="en-US" dirty="0"/>
              <a:t> </a:t>
            </a:r>
            <a:r>
              <a:rPr lang="es-ES_tradnl" altLang="en-US" dirty="0" err="1"/>
              <a:t>away</a:t>
            </a:r>
            <a:r>
              <a:rPr lang="es-ES_tradnl" altLang="en-US" dirty="0"/>
              <a:t> </a:t>
            </a:r>
            <a:r>
              <a:rPr lang="es-ES_tradnl" altLang="en-US" dirty="0" err="1"/>
              <a:t>from</a:t>
            </a:r>
            <a:r>
              <a:rPr lang="es-ES_tradnl" altLang="en-US" dirty="0"/>
              <a:t> </a:t>
            </a:r>
            <a:r>
              <a:rPr lang="es-ES_tradnl" altLang="en-US" dirty="0" err="1"/>
              <a:t>device</a:t>
            </a:r>
            <a:endParaRPr lang="es-ES_tradnl" altLang="en-US" dirty="0"/>
          </a:p>
          <a:p>
            <a:r>
              <a:rPr lang="es-ES_tradnl" altLang="en-US" dirty="0" err="1"/>
              <a:t>Reflecting</a:t>
            </a:r>
            <a:r>
              <a:rPr lang="es-ES_tradnl" altLang="en-US" dirty="0"/>
              <a:t> and </a:t>
            </a:r>
            <a:r>
              <a:rPr lang="es-ES_tradnl" altLang="en-US" dirty="0" err="1"/>
              <a:t>absorbing</a:t>
            </a:r>
            <a:endParaRPr lang="es-ES_tradnl" altLang="en-US" dirty="0"/>
          </a:p>
        </p:txBody>
      </p:sp>
    </p:spTree>
    <p:extLst>
      <p:ext uri="{BB962C8B-B14F-4D97-AF65-F5344CB8AC3E}">
        <p14:creationId xmlns:p14="http://schemas.microsoft.com/office/powerpoint/2010/main" val="1816005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dirty="0" err="1"/>
              <a:t>obvious</a:t>
            </a:r>
            <a:endParaRPr lang="es-ES_tradnl" altLang="en-US" dirty="0"/>
          </a:p>
        </p:txBody>
      </p:sp>
    </p:spTree>
    <p:extLst>
      <p:ext uri="{BB962C8B-B14F-4D97-AF65-F5344CB8AC3E}">
        <p14:creationId xmlns:p14="http://schemas.microsoft.com/office/powerpoint/2010/main" val="3160714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3477511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Good morning/afternoon everyone. Thank you for inviting me for giving this talk.</a:t>
            </a:r>
          </a:p>
          <a:p>
            <a:pPr marL="171450" indent="-171450">
              <a:buFontTx/>
              <a:buChar char="-"/>
            </a:pPr>
            <a:endParaRPr lang="en-US" dirty="0"/>
          </a:p>
          <a:p>
            <a:pPr marL="171450" indent="-171450">
              <a:buFontTx/>
              <a:buChar char="-"/>
            </a:pPr>
            <a:r>
              <a:rPr lang="en-US" dirty="0"/>
              <a:t>In this talk, I will describe my effort to design ubiquitous Internet of Things systems. </a:t>
            </a:r>
          </a:p>
          <a:p>
            <a:pPr marL="171450" indent="-171450">
              <a:buFontTx/>
              <a:buChar char="-"/>
            </a:pPr>
            <a:endParaRPr lang="en-US" dirty="0"/>
          </a:p>
          <a:p>
            <a:pPr marL="171450" indent="-171450">
              <a:buFontTx/>
              <a:buChar char="-"/>
            </a:pPr>
            <a:r>
              <a:rPr lang="en-US" dirty="0"/>
              <a:t>In the end of the talk: I will cover some of the future research directions that I would like to address as a faculty member.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346840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2112479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620133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420640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3428482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2022-09-13</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2022-09-13</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2022-09-13</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611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2022-09-13</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2022-09-13</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2022-09-13</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2022-09-13</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2022-09-13</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2022-09-13</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2022-09-13</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2022-09-13</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2022-09-13</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5.png"/><Relationship Id="rId21" Type="http://schemas.openxmlformats.org/officeDocument/2006/relationships/tags" Target="../tags/tag21.xml"/><Relationship Id="rId34" Type="http://schemas.openxmlformats.org/officeDocument/2006/relationships/notesSlide" Target="../notesSlides/notesSlide12.xml"/><Relationship Id="rId42" Type="http://schemas.openxmlformats.org/officeDocument/2006/relationships/image" Target="../media/image37.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image" Target="../media/image33.emf"/><Relationship Id="rId40" Type="http://schemas.openxmlformats.org/officeDocument/2006/relationships/image" Target="../media/image36.png"/><Relationship Id="rId45" Type="http://schemas.openxmlformats.org/officeDocument/2006/relationships/image" Target="../media/image39.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2.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image" Target="../media/image3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31.emf"/><Relationship Id="rId43" Type="http://schemas.microsoft.com/office/2007/relationships/hdphoto" Target="../media/hdphoto2.wdp"/><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2.xml"/><Relationship Id="rId38" Type="http://schemas.openxmlformats.org/officeDocument/2006/relationships/image" Target="../media/image34.jpeg"/><Relationship Id="rId20" Type="http://schemas.openxmlformats.org/officeDocument/2006/relationships/tags" Target="../tags/tag20.xml"/><Relationship Id="rId41"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Aj056yXtq7g?feature=oembed" TargetMode="External"/><Relationship Id="rId4" Type="http://schemas.openxmlformats.org/officeDocument/2006/relationships/image" Target="../media/image5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ideo" Target="https://www.youtube.com/embed/gX9cbxLSOkE?feature=oembed" TargetMode="External"/><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snZWgAZqo2c?feature=oembed" TargetMode="External"/><Relationship Id="rId4" Type="http://schemas.openxmlformats.org/officeDocument/2006/relationships/image" Target="../media/image61.jpeg"/></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ideo" Target="https://www.youtube.com/embed/bThJP6Q1l1o?feature=oembed" TargetMode="Externa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jp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ti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72.jpeg"/><Relationship Id="rId5" Type="http://schemas.openxmlformats.org/officeDocument/2006/relationships/image" Target="../media/image71.tif"/><Relationship Id="rId4" Type="http://schemas.openxmlformats.org/officeDocument/2006/relationships/image" Target="../media/image70.ti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ideo" Target="https://www.youtube.com/embed/AiJwhE0pV18?feature=oembe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video" Target="https://www.youtube.com/embed/5f5JJTmbO4U?feature=oembed"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jpeg"/></Relationships>
</file>

<file path=ppt/slides/_rels/slide53.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 Type="http://schemas.openxmlformats.org/officeDocument/2006/relationships/notesSlide" Target="../notesSlides/notesSlide45.xml"/><Relationship Id="rId16" Type="http://schemas.openxmlformats.org/officeDocument/2006/relationships/image" Target="../media/image94.svg"/><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424" y="893461"/>
            <a:ext cx="11414441" cy="2691682"/>
          </a:xfrm>
        </p:spPr>
        <p:txBody>
          <a:bodyPr>
            <a:normAutofit/>
          </a:bodyPr>
          <a:lstStyle/>
          <a:p>
            <a:r>
              <a:rPr lang="en-GB" u="none" strike="noStrike" dirty="0">
                <a:effectLst/>
              </a:rPr>
              <a:t>Advanced Topics in Networking: Special Topics in Internet of Things</a:t>
            </a:r>
            <a:endParaRPr lang="en-US" sz="28000" dirty="0"/>
          </a:p>
        </p:txBody>
      </p:sp>
      <p:sp>
        <p:nvSpPr>
          <p:cNvPr id="3" name="Subtitle 2"/>
          <p:cNvSpPr>
            <a:spLocks noGrp="1"/>
          </p:cNvSpPr>
          <p:nvPr>
            <p:ph type="subTitle" idx="1"/>
          </p:nvPr>
        </p:nvSpPr>
        <p:spPr>
          <a:xfrm>
            <a:off x="1" y="3782107"/>
            <a:ext cx="12075664" cy="2315214"/>
          </a:xfrm>
        </p:spPr>
        <p:txBody>
          <a:bodyPr>
            <a:normAutofit fontScale="85000" lnSpcReduction="1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WEISER (Wireless, Embedded Intelligence, Sensing, and Emerging Technologies) Group</a:t>
            </a:r>
          </a:p>
          <a:p>
            <a:r>
              <a:rPr lang="en-US" sz="2800" dirty="0">
                <a:latin typeface="+mj-lt"/>
                <a:hlinkClick r:id="rId3"/>
              </a:rPr>
              <a:t>ambujv@nus.edu.sg</a:t>
            </a:r>
            <a:r>
              <a:rPr lang="en-US" sz="2800" dirty="0">
                <a:latin typeface="+mj-lt"/>
              </a:rPr>
              <a:t>, http://</a:t>
            </a:r>
            <a:r>
              <a:rPr lang="en-US" sz="2800" dirty="0" err="1">
                <a:latin typeface="+mj-lt"/>
              </a:rPr>
              <a:t>ambuj.se</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99090" y="5257513"/>
            <a:ext cx="1109420" cy="1463962"/>
          </a:xfrm>
          <a:prstGeom prst="rect">
            <a:avLst/>
          </a:prstGeom>
        </p:spPr>
      </p:pic>
    </p:spTree>
    <p:extLst>
      <p:ext uri="{BB962C8B-B14F-4D97-AF65-F5344CB8AC3E}">
        <p14:creationId xmlns:p14="http://schemas.microsoft.com/office/powerpoint/2010/main" val="359006510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711" y="365125"/>
            <a:ext cx="10515600" cy="1325563"/>
          </a:xfrm>
        </p:spPr>
        <p:txBody>
          <a:bodyPr>
            <a:normAutofit/>
          </a:bodyPr>
          <a:lstStyle/>
          <a:p>
            <a:r>
              <a:rPr lang="en-US" sz="4000" dirty="0"/>
              <a:t>Internet of things and wireless embedded systems</a:t>
            </a:r>
          </a:p>
        </p:txBody>
      </p:sp>
      <p:sp>
        <p:nvSpPr>
          <p:cNvPr id="3" name="Content Placeholder 2"/>
          <p:cNvSpPr>
            <a:spLocks noGrp="1"/>
          </p:cNvSpPr>
          <p:nvPr>
            <p:ph idx="1"/>
          </p:nvPr>
        </p:nvSpPr>
        <p:spPr>
          <a:xfrm>
            <a:off x="787711" y="1500853"/>
            <a:ext cx="10802467" cy="1537268"/>
          </a:xfrm>
        </p:spPr>
        <p:txBody>
          <a:bodyPr>
            <a:normAutofit/>
          </a:bodyPr>
          <a:lstStyle/>
          <a:p>
            <a:r>
              <a:rPr lang="en-US" b="1" dirty="0">
                <a:latin typeface="+mj-lt"/>
              </a:rPr>
              <a:t>Wireless embedded systems (WES) </a:t>
            </a:r>
            <a:r>
              <a:rPr lang="en-US" dirty="0">
                <a:latin typeface="+mj-lt"/>
              </a:rPr>
              <a:t>are platforms equipped with radio transceiver, sensors, microcontroller and some form of energy storage</a:t>
            </a:r>
          </a:p>
          <a:p>
            <a:r>
              <a:rPr lang="en-US" dirty="0">
                <a:latin typeface="+mj-lt"/>
              </a:rPr>
              <a:t>WES are an important part of the internet of things (IoT) ecosystem </a:t>
            </a:r>
            <a:endParaRPr lang="en-US" b="1"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10</a:t>
            </a:fld>
            <a:endParaRPr lang="sv-SE"/>
          </a:p>
        </p:txBody>
      </p:sp>
      <p:pic>
        <p:nvPicPr>
          <p:cNvPr id="6" name="Picture 5">
            <a:extLst>
              <a:ext uri="{FF2B5EF4-FFF2-40B4-BE49-F238E27FC236}">
                <a16:creationId xmlns:a16="http://schemas.microsoft.com/office/drawing/2014/main" id="{0FDC867C-8E61-1F43-99C6-D2A0ED28F4FD}"/>
              </a:ext>
            </a:extLst>
          </p:cNvPr>
          <p:cNvPicPr>
            <a:picLocks noChangeAspect="1"/>
          </p:cNvPicPr>
          <p:nvPr/>
        </p:nvPicPr>
        <p:blipFill>
          <a:blip r:embed="rId3"/>
          <a:stretch>
            <a:fillRect/>
          </a:stretch>
        </p:blipFill>
        <p:spPr>
          <a:xfrm>
            <a:off x="4507346" y="3536135"/>
            <a:ext cx="2721430" cy="2175889"/>
          </a:xfrm>
          <a:prstGeom prst="rect">
            <a:avLst/>
          </a:prstGeom>
        </p:spPr>
      </p:pic>
      <p:pic>
        <p:nvPicPr>
          <p:cNvPr id="8" name="Picture 7">
            <a:extLst>
              <a:ext uri="{FF2B5EF4-FFF2-40B4-BE49-F238E27FC236}">
                <a16:creationId xmlns:a16="http://schemas.microsoft.com/office/drawing/2014/main" id="{DB5D6572-168F-E84D-842F-CA071D1C7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5563" y="3372897"/>
            <a:ext cx="3738624" cy="2492852"/>
          </a:xfrm>
          <a:prstGeom prst="rect">
            <a:avLst/>
          </a:prstGeom>
        </p:spPr>
      </p:pic>
      <p:sp>
        <p:nvSpPr>
          <p:cNvPr id="10" name="TextBox 9">
            <a:extLst>
              <a:ext uri="{FF2B5EF4-FFF2-40B4-BE49-F238E27FC236}">
                <a16:creationId xmlns:a16="http://schemas.microsoft.com/office/drawing/2014/main" id="{5A8F9FF6-CE04-3B48-AAE7-1BA85E9A5C90}"/>
              </a:ext>
            </a:extLst>
          </p:cNvPr>
          <p:cNvSpPr txBox="1"/>
          <p:nvPr/>
        </p:nvSpPr>
        <p:spPr>
          <a:xfrm>
            <a:off x="1127025" y="5742955"/>
            <a:ext cx="2558143" cy="584775"/>
          </a:xfrm>
          <a:prstGeom prst="rect">
            <a:avLst/>
          </a:prstGeom>
          <a:noFill/>
        </p:spPr>
        <p:txBody>
          <a:bodyPr wrap="square" rtlCol="0">
            <a:spAutoFit/>
          </a:bodyPr>
          <a:lstStyle/>
          <a:p>
            <a:pPr algn="ctr"/>
            <a:r>
              <a:rPr lang="en-US" sz="1600" dirty="0" err="1">
                <a:latin typeface="+mj-lt"/>
              </a:rPr>
              <a:t>CMUCam</a:t>
            </a:r>
            <a:endParaRPr lang="en-US" sz="1600" dirty="0">
              <a:latin typeface="+mj-lt"/>
            </a:endParaRPr>
          </a:p>
          <a:p>
            <a:pPr algn="ctr"/>
            <a:r>
              <a:rPr lang="en-US" sz="1600" dirty="0">
                <a:latin typeface="+mj-lt"/>
              </a:rPr>
              <a:t>[Carnegie Mellon University]</a:t>
            </a:r>
          </a:p>
        </p:txBody>
      </p:sp>
      <p:sp>
        <p:nvSpPr>
          <p:cNvPr id="13" name="TextBox 12">
            <a:extLst>
              <a:ext uri="{FF2B5EF4-FFF2-40B4-BE49-F238E27FC236}">
                <a16:creationId xmlns:a16="http://schemas.microsoft.com/office/drawing/2014/main" id="{BA8D78EC-25E4-0248-A869-E733D2FA54BC}"/>
              </a:ext>
            </a:extLst>
          </p:cNvPr>
          <p:cNvSpPr txBox="1"/>
          <p:nvPr/>
        </p:nvSpPr>
        <p:spPr>
          <a:xfrm>
            <a:off x="4429457" y="5741798"/>
            <a:ext cx="2975771" cy="584775"/>
          </a:xfrm>
          <a:prstGeom prst="rect">
            <a:avLst/>
          </a:prstGeom>
          <a:noFill/>
        </p:spPr>
        <p:txBody>
          <a:bodyPr wrap="square" rtlCol="0">
            <a:spAutoFit/>
          </a:bodyPr>
          <a:lstStyle/>
          <a:p>
            <a:pPr algn="ctr"/>
            <a:r>
              <a:rPr lang="en-US" sz="1600" dirty="0" err="1">
                <a:latin typeface="+mj-lt"/>
              </a:rPr>
              <a:t>Permamote</a:t>
            </a:r>
            <a:r>
              <a:rPr lang="en-US" sz="1600" dirty="0">
                <a:latin typeface="+mj-lt"/>
              </a:rPr>
              <a:t> </a:t>
            </a:r>
          </a:p>
          <a:p>
            <a:pPr algn="ctr"/>
            <a:r>
              <a:rPr lang="en-US" sz="1600" dirty="0">
                <a:latin typeface="+mj-lt"/>
              </a:rPr>
              <a:t>[University of California, Berkeley]</a:t>
            </a:r>
          </a:p>
        </p:txBody>
      </p:sp>
      <p:pic>
        <p:nvPicPr>
          <p:cNvPr id="14" name="Picture 13">
            <a:extLst>
              <a:ext uri="{FF2B5EF4-FFF2-40B4-BE49-F238E27FC236}">
                <a16:creationId xmlns:a16="http://schemas.microsoft.com/office/drawing/2014/main" id="{B5A26C0F-455B-7747-9BBB-EADD8F30596E}"/>
              </a:ext>
            </a:extLst>
          </p:cNvPr>
          <p:cNvPicPr>
            <a:picLocks noChangeAspect="1"/>
          </p:cNvPicPr>
          <p:nvPr/>
        </p:nvPicPr>
        <p:blipFill>
          <a:blip r:embed="rId5"/>
          <a:stretch>
            <a:fillRect/>
          </a:stretch>
        </p:blipFill>
        <p:spPr>
          <a:xfrm>
            <a:off x="1127025" y="3536135"/>
            <a:ext cx="2433294" cy="2229740"/>
          </a:xfrm>
          <a:prstGeom prst="rect">
            <a:avLst/>
          </a:prstGeom>
        </p:spPr>
      </p:pic>
      <p:sp>
        <p:nvSpPr>
          <p:cNvPr id="15" name="TextBox 14">
            <a:extLst>
              <a:ext uri="{FF2B5EF4-FFF2-40B4-BE49-F238E27FC236}">
                <a16:creationId xmlns:a16="http://schemas.microsoft.com/office/drawing/2014/main" id="{6BF47185-499E-7745-AF28-AC24EE42AD50}"/>
              </a:ext>
            </a:extLst>
          </p:cNvPr>
          <p:cNvSpPr txBox="1"/>
          <p:nvPr/>
        </p:nvSpPr>
        <p:spPr>
          <a:xfrm>
            <a:off x="8274366" y="5736151"/>
            <a:ext cx="2558143" cy="584775"/>
          </a:xfrm>
          <a:prstGeom prst="rect">
            <a:avLst/>
          </a:prstGeom>
          <a:noFill/>
        </p:spPr>
        <p:txBody>
          <a:bodyPr wrap="square" rtlCol="0">
            <a:spAutoFit/>
          </a:bodyPr>
          <a:lstStyle/>
          <a:p>
            <a:pPr algn="ctr"/>
            <a:r>
              <a:rPr lang="en-US" sz="1600" dirty="0" err="1">
                <a:latin typeface="+mj-lt"/>
              </a:rPr>
              <a:t>LoRea</a:t>
            </a:r>
            <a:r>
              <a:rPr lang="en-US" sz="1600" dirty="0">
                <a:latin typeface="+mj-lt"/>
              </a:rPr>
              <a:t> </a:t>
            </a:r>
          </a:p>
          <a:p>
            <a:pPr algn="ctr"/>
            <a:r>
              <a:rPr lang="en-US" sz="1600" dirty="0">
                <a:latin typeface="+mj-lt"/>
              </a:rPr>
              <a:t>[Uppsala University]</a:t>
            </a: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8376907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706275" y="6075949"/>
            <a:ext cx="10647525" cy="338554"/>
          </a:xfrm>
          <a:prstGeom prst="rect">
            <a:avLst/>
          </a:prstGeom>
          <a:noFill/>
        </p:spPr>
        <p:txBody>
          <a:bodyPr wrap="square" rtlCol="0">
            <a:spAutoFit/>
          </a:bodyPr>
          <a:lstStyle/>
          <a:p>
            <a:r>
              <a:rPr lang="en-GB" sz="1600" dirty="0">
                <a:latin typeface="+mj-lt"/>
              </a:rPr>
              <a:t>Disruptive technologies: Advances that will transform life, business, and the global economy - McKinsey Global Institute (2013)</a:t>
            </a:r>
            <a:endParaRPr lang="en-US" sz="1600" dirty="0">
              <a:latin typeface="+mj-lt"/>
            </a:endParaRP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11</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0" y="365125"/>
            <a:ext cx="112823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Internet of things will be bigger than cloud computing</a:t>
            </a:r>
          </a:p>
        </p:txBody>
      </p:sp>
      <p:pic>
        <p:nvPicPr>
          <p:cNvPr id="4" name="Picture 3" descr="Calendar&#10;&#10;Description automatically generated with medium confidence">
            <a:extLst>
              <a:ext uri="{FF2B5EF4-FFF2-40B4-BE49-F238E27FC236}">
                <a16:creationId xmlns:a16="http://schemas.microsoft.com/office/drawing/2014/main" id="{0A8F9F61-8196-4B08-9535-7C2FDE327C39}"/>
              </a:ext>
            </a:extLst>
          </p:cNvPr>
          <p:cNvPicPr>
            <a:picLocks noChangeAspect="1"/>
          </p:cNvPicPr>
          <p:nvPr/>
        </p:nvPicPr>
        <p:blipFill rotWithShape="1">
          <a:blip r:embed="rId3"/>
          <a:srcRect t="3297" r="1170" b="856"/>
          <a:stretch/>
        </p:blipFill>
        <p:spPr>
          <a:xfrm>
            <a:off x="3556879" y="1667125"/>
            <a:ext cx="7634811" cy="4143406"/>
          </a:xfrm>
          <a:prstGeom prst="rect">
            <a:avLst/>
          </a:prstGeom>
        </p:spPr>
      </p:pic>
      <p:sp>
        <p:nvSpPr>
          <p:cNvPr id="13" name="Oval 12">
            <a:extLst>
              <a:ext uri="{FF2B5EF4-FFF2-40B4-BE49-F238E27FC236}">
                <a16:creationId xmlns:a16="http://schemas.microsoft.com/office/drawing/2014/main" id="{095A417C-FDFA-466D-B453-EF6A49E87C6C}"/>
              </a:ext>
            </a:extLst>
          </p:cNvPr>
          <p:cNvSpPr/>
          <p:nvPr/>
        </p:nvSpPr>
        <p:spPr>
          <a:xfrm>
            <a:off x="8072345" y="3604290"/>
            <a:ext cx="3200400" cy="18549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AAA6103B-DCC3-4F73-9C63-1FC60BF32120}"/>
              </a:ext>
            </a:extLst>
          </p:cNvPr>
          <p:cNvPicPr>
            <a:picLocks noChangeAspect="1"/>
          </p:cNvPicPr>
          <p:nvPr/>
        </p:nvPicPr>
        <p:blipFill>
          <a:blip r:embed="rId4"/>
          <a:stretch>
            <a:fillRect/>
          </a:stretch>
        </p:blipFill>
        <p:spPr>
          <a:xfrm>
            <a:off x="533661" y="1797606"/>
            <a:ext cx="2966094" cy="4143406"/>
          </a:xfrm>
          <a:prstGeom prst="rect">
            <a:avLst/>
          </a:prstGeom>
        </p:spPr>
      </p:pic>
      <p:sp>
        <p:nvSpPr>
          <p:cNvPr id="2" name="Footer Placeholder 1">
            <a:extLst>
              <a:ext uri="{FF2B5EF4-FFF2-40B4-BE49-F238E27FC236}">
                <a16:creationId xmlns:a16="http://schemas.microsoft.com/office/drawing/2014/main" id="{29B56D5D-75D2-4233-8F7D-D3747D723E5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17339918"/>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35" cstate="hqprint">
            <a:extLst>
              <a:ext uri="{28A0092B-C50C-407E-A947-70E740481C1C}">
                <a14:useLocalDpi xmlns:a14="http://schemas.microsoft.com/office/drawing/2010/main"/>
              </a:ext>
            </a:extLst>
          </a:blip>
          <a:srcRect/>
          <a:stretch>
            <a:fillRect/>
          </a:stretch>
        </p:blipFill>
        <p:spPr bwMode="auto">
          <a:xfrm>
            <a:off x="332648" y="993572"/>
            <a:ext cx="8105292" cy="6208152"/>
          </a:xfrm>
          <a:prstGeom prst="rect">
            <a:avLst/>
          </a:prstGeom>
          <a:noFill/>
          <a:ln w="9525">
            <a:noFill/>
            <a:miter lim="800000"/>
            <a:headEnd/>
            <a:tailEnd/>
          </a:ln>
        </p:spPr>
      </p:pic>
      <p:cxnSp>
        <p:nvCxnSpPr>
          <p:cNvPr id="61" name="Straight Connector 60">
            <a:extLst>
              <a:ext uri="{FF2B5EF4-FFF2-40B4-BE49-F238E27FC236}">
                <a16:creationId xmlns:a16="http://schemas.microsoft.com/office/drawing/2014/main" id="{32AAE43F-993C-7F4A-8AD9-DF0CE0D3D579}"/>
              </a:ext>
            </a:extLst>
          </p:cNvPr>
          <p:cNvCxnSpPr>
            <a:cxnSpLocks/>
          </p:cNvCxnSpPr>
          <p:nvPr/>
        </p:nvCxnSpPr>
        <p:spPr>
          <a:xfrm flipV="1">
            <a:off x="7399434" y="3680297"/>
            <a:ext cx="1280197" cy="23213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a:xfrm>
            <a:off x="778536" y="43702"/>
            <a:ext cx="11113293" cy="1325563"/>
          </a:xfrm>
        </p:spPr>
        <p:txBody>
          <a:bodyPr>
            <a:normAutofit/>
          </a:bodyPr>
          <a:lstStyle/>
          <a:p>
            <a:r>
              <a:rPr lang="en-US" sz="4000" dirty="0"/>
              <a:t>Trillion embedded devices will be deployed soon</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8610600" y="6083301"/>
            <a:ext cx="2743200" cy="365125"/>
          </a:xfrm>
        </p:spPr>
        <p:txBody>
          <a:bodyPr/>
          <a:lstStyle/>
          <a:p>
            <a:fld id="{434A358D-2637-E146-A3BD-05BD470B507B}" type="slidenum">
              <a:rPr lang="en-US" smtClean="0"/>
              <a:t>12</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36" cstate="hqprint">
            <a:extLst>
              <a:ext uri="{28A0092B-C50C-407E-A947-70E740481C1C}">
                <a14:useLocalDpi xmlns:a14="http://schemas.microsoft.com/office/drawing/2010/main"/>
              </a:ext>
            </a:extLst>
          </a:blip>
          <a:srcRect/>
          <a:stretch>
            <a:fillRect/>
          </a:stretch>
        </p:blipFill>
        <p:spPr bwMode="auto">
          <a:xfrm>
            <a:off x="1996375" y="3249284"/>
            <a:ext cx="1346453" cy="1154524"/>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p:nvPr>
            <p:custDataLst>
              <p:tags r:id="rId3"/>
            </p:custDataLst>
          </p:nvPr>
        </p:nvCxnSpPr>
        <p:spPr bwMode="auto">
          <a:xfrm flipV="1">
            <a:off x="2138107" y="1905784"/>
            <a:ext cx="425196"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p:nvPr>
            <p:custDataLst>
              <p:tags r:id="rId4"/>
            </p:custDataLst>
          </p:nvPr>
        </p:nvCxnSpPr>
        <p:spPr bwMode="auto">
          <a:xfrm rot="5400000" flipH="1" flipV="1">
            <a:off x="2421570" y="2968773"/>
            <a:ext cx="708660"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p:nvPr>
            <p:custDataLst>
              <p:tags r:id="rId5"/>
            </p:custDataLst>
          </p:nvPr>
        </p:nvCxnSpPr>
        <p:spPr bwMode="auto">
          <a:xfrm flipV="1">
            <a:off x="3626291" y="2968773"/>
            <a:ext cx="496061" cy="35432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p:nvPr>
            <p:custDataLst>
              <p:tags r:id="rId6"/>
            </p:custDataLst>
          </p:nvPr>
        </p:nvCxnSpPr>
        <p:spPr bwMode="auto">
          <a:xfrm rot="5400000" flipH="1" flipV="1">
            <a:off x="4016054" y="4067194"/>
            <a:ext cx="42519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p:nvPr>
            <p:custDataLst>
              <p:tags r:id="rId7"/>
            </p:custDataLst>
          </p:nvPr>
        </p:nvCxnSpPr>
        <p:spPr bwMode="auto">
          <a:xfrm rot="5400000" flipH="1" flipV="1">
            <a:off x="5610538" y="5165617"/>
            <a:ext cx="212597"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a:endCxn id="36" idx="2"/>
          </p:cNvCxnSpPr>
          <p:nvPr>
            <p:custDataLst>
              <p:tags r:id="rId8"/>
            </p:custDataLst>
          </p:nvPr>
        </p:nvCxnSpPr>
        <p:spPr bwMode="auto">
          <a:xfrm flipV="1">
            <a:off x="6705057" y="4982139"/>
            <a:ext cx="550561" cy="83585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D206E4-9EA9-F84E-B531-ABA22EE59FF2}"/>
              </a:ext>
            </a:extLst>
          </p:cNvPr>
          <p:cNvSpPr txBox="1"/>
          <p:nvPr>
            <p:custDataLst>
              <p:tags r:id="rId9"/>
            </p:custDataLst>
          </p:nvPr>
        </p:nvSpPr>
        <p:spPr bwMode="auto">
          <a:xfrm>
            <a:off x="3531063" y="1362517"/>
            <a:ext cx="217470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Enterprise</a:t>
            </a:r>
          </a:p>
        </p:txBody>
      </p:sp>
      <p:sp>
        <p:nvSpPr>
          <p:cNvPr id="22" name="TextBox 21">
            <a:extLst>
              <a:ext uri="{FF2B5EF4-FFF2-40B4-BE49-F238E27FC236}">
                <a16:creationId xmlns:a16="http://schemas.microsoft.com/office/drawing/2014/main" id="{8A094C88-04A0-6B43-B55B-6F8817E3E827}"/>
              </a:ext>
            </a:extLst>
          </p:cNvPr>
          <p:cNvSpPr txBox="1"/>
          <p:nvPr>
            <p:custDataLst>
              <p:tags r:id="rId10"/>
            </p:custDataLst>
          </p:nvPr>
        </p:nvSpPr>
        <p:spPr bwMode="auto">
          <a:xfrm>
            <a:off x="1737845" y="4833564"/>
            <a:ext cx="1771648"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Company</a:t>
            </a:r>
          </a:p>
        </p:txBody>
      </p:sp>
      <p:sp>
        <p:nvSpPr>
          <p:cNvPr id="23" name="TextBox 22">
            <a:extLst>
              <a:ext uri="{FF2B5EF4-FFF2-40B4-BE49-F238E27FC236}">
                <a16:creationId xmlns:a16="http://schemas.microsoft.com/office/drawing/2014/main" id="{AC56D487-AF77-B641-B46A-08BF7F13C62F}"/>
              </a:ext>
            </a:extLst>
          </p:cNvPr>
          <p:cNvSpPr txBox="1"/>
          <p:nvPr>
            <p:custDataLst>
              <p:tags r:id="rId11"/>
            </p:custDataLst>
          </p:nvPr>
        </p:nvSpPr>
        <p:spPr bwMode="auto">
          <a:xfrm>
            <a:off x="4618208" y="3425481"/>
            <a:ext cx="226948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Professional</a:t>
            </a:r>
          </a:p>
        </p:txBody>
      </p:sp>
      <p:sp>
        <p:nvSpPr>
          <p:cNvPr id="24" name="TextBox 23">
            <a:extLst>
              <a:ext uri="{FF2B5EF4-FFF2-40B4-BE49-F238E27FC236}">
                <a16:creationId xmlns:a16="http://schemas.microsoft.com/office/drawing/2014/main" id="{F24136E6-B2CE-B845-A82C-D9405C09D308}"/>
              </a:ext>
            </a:extLst>
          </p:cNvPr>
          <p:cNvSpPr txBox="1"/>
          <p:nvPr>
            <p:custDataLst>
              <p:tags r:id="rId12"/>
            </p:custDataLst>
          </p:nvPr>
        </p:nvSpPr>
        <p:spPr bwMode="auto">
          <a:xfrm>
            <a:off x="4453121" y="581799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person</a:t>
            </a:r>
          </a:p>
        </p:txBody>
      </p:sp>
      <p:sp>
        <p:nvSpPr>
          <p:cNvPr id="26" name="TextBox 25">
            <a:extLst>
              <a:ext uri="{FF2B5EF4-FFF2-40B4-BE49-F238E27FC236}">
                <a16:creationId xmlns:a16="http://schemas.microsoft.com/office/drawing/2014/main" id="{1AA32F0D-B130-ED4C-BB19-9EAACE4E4611}"/>
              </a:ext>
            </a:extLst>
          </p:cNvPr>
          <p:cNvSpPr txBox="1"/>
          <p:nvPr>
            <p:custDataLst>
              <p:tags r:id="rId13"/>
            </p:custDataLst>
          </p:nvPr>
        </p:nvSpPr>
        <p:spPr bwMode="auto">
          <a:xfrm>
            <a:off x="3070231" y="545367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Family</a:t>
            </a:r>
          </a:p>
        </p:txBody>
      </p:sp>
      <p:sp>
        <p:nvSpPr>
          <p:cNvPr id="27" name="TextBox 26">
            <a:extLst>
              <a:ext uri="{FF2B5EF4-FFF2-40B4-BE49-F238E27FC236}">
                <a16:creationId xmlns:a16="http://schemas.microsoft.com/office/drawing/2014/main" id="{72E20538-7950-4A47-AE52-D865FE5B7ADF}"/>
              </a:ext>
            </a:extLst>
          </p:cNvPr>
          <p:cNvSpPr txBox="1"/>
          <p:nvPr>
            <p:custDataLst>
              <p:tags r:id="rId14"/>
            </p:custDataLst>
          </p:nvPr>
        </p:nvSpPr>
        <p:spPr bwMode="auto">
          <a:xfrm>
            <a:off x="4529304" y="2309962"/>
            <a:ext cx="1838485"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Engineer</a:t>
            </a:r>
          </a:p>
        </p:txBody>
      </p:sp>
      <p:cxnSp>
        <p:nvCxnSpPr>
          <p:cNvPr id="30" name="Straight Connector 29">
            <a:extLst>
              <a:ext uri="{FF2B5EF4-FFF2-40B4-BE49-F238E27FC236}">
                <a16:creationId xmlns:a16="http://schemas.microsoft.com/office/drawing/2014/main" id="{303FC2BC-8AD1-A142-BA84-3414042CEE01}"/>
              </a:ext>
            </a:extLst>
          </p:cNvPr>
          <p:cNvCxnSpPr/>
          <p:nvPr>
            <p:custDataLst>
              <p:tags r:id="rId15"/>
            </p:custDataLst>
          </p:nvPr>
        </p:nvCxnSpPr>
        <p:spPr bwMode="auto">
          <a:xfrm flipV="1">
            <a:off x="5105617" y="4315225"/>
            <a:ext cx="22145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6"/>
            </p:custDataLst>
          </p:nvPr>
        </p:nvPicPr>
        <p:blipFill>
          <a:blip r:embed="rId37"/>
          <a:srcRect/>
          <a:stretch>
            <a:fillRect/>
          </a:stretch>
        </p:blipFill>
        <p:spPr bwMode="auto">
          <a:xfrm>
            <a:off x="3995384" y="2041610"/>
            <a:ext cx="583168" cy="109104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7"/>
            </p:custDataLst>
          </p:nvPr>
        </p:nvPicPr>
        <p:blipFill>
          <a:blip r:embed="rId38" cstate="hqprint">
            <a:extLst>
              <a:ext uri="{28A0092B-C50C-407E-A947-70E740481C1C}">
                <a14:useLocalDpi xmlns:a14="http://schemas.microsoft.com/office/drawing/2010/main"/>
              </a:ext>
            </a:extLst>
          </a:blip>
          <a:srcRect/>
          <a:stretch>
            <a:fillRect/>
          </a:stretch>
        </p:blipFill>
        <p:spPr bwMode="auto">
          <a:xfrm>
            <a:off x="2479615" y="1161148"/>
            <a:ext cx="1216069" cy="91871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8"/>
            </p:custDataLst>
          </p:nvPr>
        </p:nvPicPr>
        <p:blipFill>
          <a:blip r:embed="rId39"/>
          <a:srcRect/>
          <a:stretch>
            <a:fillRect/>
          </a:stretch>
        </p:blipFill>
        <p:spPr bwMode="auto">
          <a:xfrm>
            <a:off x="4967909" y="5191932"/>
            <a:ext cx="629343" cy="423979"/>
          </a:xfrm>
          <a:prstGeom prst="rect">
            <a:avLst/>
          </a:prstGeom>
          <a:noFill/>
          <a:ln w="9525">
            <a:noFill/>
            <a:miter lim="800000"/>
            <a:headEnd/>
            <a:tailEnd/>
          </a:ln>
        </p:spPr>
      </p:pic>
      <p:sp>
        <p:nvSpPr>
          <p:cNvPr id="36" name="TextBox 35">
            <a:extLst>
              <a:ext uri="{FF2B5EF4-FFF2-40B4-BE49-F238E27FC236}">
                <a16:creationId xmlns:a16="http://schemas.microsoft.com/office/drawing/2014/main" id="{2C8F58FA-A264-914C-9D5B-364E908106EE}"/>
              </a:ext>
            </a:extLst>
          </p:cNvPr>
          <p:cNvSpPr txBox="1"/>
          <p:nvPr>
            <p:custDataLst>
              <p:tags r:id="rId19"/>
            </p:custDataLst>
          </p:nvPr>
        </p:nvSpPr>
        <p:spPr bwMode="auto">
          <a:xfrm>
            <a:off x="6415459" y="4348248"/>
            <a:ext cx="1680317"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10’s per person</a:t>
            </a:r>
          </a:p>
        </p:txBody>
      </p:sp>
      <p:sp>
        <p:nvSpPr>
          <p:cNvPr id="37" name="Rectangle 50">
            <a:extLst>
              <a:ext uri="{FF2B5EF4-FFF2-40B4-BE49-F238E27FC236}">
                <a16:creationId xmlns:a16="http://schemas.microsoft.com/office/drawing/2014/main" id="{10459318-B7F2-9F4B-B4B8-24D3570C0E74}"/>
              </a:ext>
            </a:extLst>
          </p:cNvPr>
          <p:cNvSpPr>
            <a:spLocks noChangeArrowheads="1"/>
          </p:cNvSpPr>
          <p:nvPr/>
        </p:nvSpPr>
        <p:spPr bwMode="auto">
          <a:xfrm>
            <a:off x="805410" y="1501254"/>
            <a:ext cx="907501" cy="4928839"/>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38" name="Right Arrow 37">
            <a:extLst>
              <a:ext uri="{FF2B5EF4-FFF2-40B4-BE49-F238E27FC236}">
                <a16:creationId xmlns:a16="http://schemas.microsoft.com/office/drawing/2014/main" id="{BA8EF47B-7CB1-F741-BF51-BF3425E6062F}"/>
              </a:ext>
            </a:extLst>
          </p:cNvPr>
          <p:cNvSpPr/>
          <p:nvPr>
            <p:custDataLst>
              <p:tags r:id="rId20"/>
            </p:custDataLst>
          </p:nvPr>
        </p:nvSpPr>
        <p:spPr bwMode="auto">
          <a:xfrm rot="5400000">
            <a:off x="-576891" y="3279682"/>
            <a:ext cx="3500739" cy="850392"/>
          </a:xfrm>
          <a:prstGeom prst="rightArrow">
            <a:avLst/>
          </a:prstGeom>
          <a:solidFill>
            <a:srgbClr val="FFCC00"/>
          </a:solidFill>
          <a:ln w="38100" cap="flat" cmpd="sng" algn="ctr">
            <a:solidFill>
              <a:schemeClr val="bg1"/>
            </a:solidFill>
            <a:prstDash val="solid"/>
            <a:round/>
            <a:headEnd type="none" w="med" len="med"/>
            <a:tailEnd type="none" w="med" len="med"/>
          </a:ln>
          <a:effectLst/>
        </p:spPr>
        <p:txBody>
          <a:bodyPr lIns="80167" tIns="40084" rIns="80167" bIns="40084" anchor="ctr">
            <a:prstTxWarp prst="textNoShape">
              <a:avLst/>
            </a:prstTxWarp>
          </a:bodyPr>
          <a:lstStyle/>
          <a:p>
            <a:pPr algn="ctr" defTabSz="801668" eaLnBrk="0" fontAlgn="ctr" hangingPunct="0">
              <a:lnSpc>
                <a:spcPct val="80000"/>
              </a:lnSpc>
              <a:spcBef>
                <a:spcPct val="50000"/>
              </a:spcBef>
              <a:buClr>
                <a:srgbClr val="FFFFFF"/>
              </a:buClr>
              <a:buSzPct val="125000"/>
              <a:defRPr/>
            </a:pPr>
            <a:endParaRPr lang="en-US" dirty="0">
              <a:solidFill>
                <a:srgbClr val="1D315B"/>
              </a:solidFill>
              <a:latin typeface="Arial" charset="0"/>
            </a:endParaRPr>
          </a:p>
        </p:txBody>
      </p:sp>
      <p:sp>
        <p:nvSpPr>
          <p:cNvPr id="39" name="TextBox 38">
            <a:extLst>
              <a:ext uri="{FF2B5EF4-FFF2-40B4-BE49-F238E27FC236}">
                <a16:creationId xmlns:a16="http://schemas.microsoft.com/office/drawing/2014/main" id="{6C1154FE-90A3-AB4E-8935-AEDE231697E7}"/>
              </a:ext>
            </a:extLst>
          </p:cNvPr>
          <p:cNvSpPr txBox="1"/>
          <p:nvPr>
            <p:custDataLst>
              <p:tags r:id="rId21"/>
            </p:custDataLst>
          </p:nvPr>
        </p:nvSpPr>
        <p:spPr bwMode="auto">
          <a:xfrm rot="16200000">
            <a:off x="-540533" y="3403677"/>
            <a:ext cx="3471095"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latin typeface="Arial" charset="0"/>
              </a:rPr>
              <a:t>log (people per computer)</a:t>
            </a:r>
          </a:p>
        </p:txBody>
      </p:sp>
      <p:sp>
        <p:nvSpPr>
          <p:cNvPr id="40" name="TextBox 39">
            <a:extLst>
              <a:ext uri="{FF2B5EF4-FFF2-40B4-BE49-F238E27FC236}">
                <a16:creationId xmlns:a16="http://schemas.microsoft.com/office/drawing/2014/main" id="{DF6C91B5-FC52-5A46-B1AC-805485750F49}"/>
              </a:ext>
            </a:extLst>
          </p:cNvPr>
          <p:cNvSpPr txBox="1"/>
          <p:nvPr>
            <p:custDataLst>
              <p:tags r:id="rId22"/>
            </p:custDataLst>
          </p:nvPr>
        </p:nvSpPr>
        <p:spPr>
          <a:xfrm>
            <a:off x="1883667" y="4402144"/>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23"/>
            </p:custDataLst>
          </p:nvPr>
        </p:nvSpPr>
        <p:spPr>
          <a:xfrm>
            <a:off x="5099070" y="3149039"/>
            <a:ext cx="1130647"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24"/>
            </p:custDataLst>
          </p:nvPr>
        </p:nvSpPr>
        <p:spPr>
          <a:xfrm>
            <a:off x="4618413" y="2073471"/>
            <a:ext cx="1660267"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25"/>
            </p:custDataLst>
          </p:nvPr>
        </p:nvSpPr>
        <p:spPr>
          <a:xfrm>
            <a:off x="3269444" y="5011689"/>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26"/>
            </p:custDataLst>
          </p:nvPr>
        </p:nvSpPr>
        <p:spPr>
          <a:xfrm>
            <a:off x="3888164" y="1152934"/>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27"/>
            </p:custDataLst>
          </p:nvPr>
        </p:nvSpPr>
        <p:spPr>
          <a:xfrm>
            <a:off x="4632291" y="5582147"/>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28"/>
            </p:custDataLst>
          </p:nvPr>
        </p:nvSpPr>
        <p:spPr>
          <a:xfrm>
            <a:off x="6517512" y="4058163"/>
            <a:ext cx="1616000"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40" cstate="hqprint">
            <a:extLst>
              <a:ext uri="{BEBA8EAE-BF5A-486C-A8C5-ECC9F3942E4B}">
                <a14:imgProps xmlns:a14="http://schemas.microsoft.com/office/drawing/2010/main">
                  <a14:imgLayer r:embed="rId41">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3659798" y="4358957"/>
            <a:ext cx="632604" cy="567413"/>
          </a:xfrm>
          <a:prstGeom prst="rect">
            <a:avLst/>
          </a:prstGeom>
          <a:noFill/>
          <a:extLst>
            <a:ext uri="{909E8E84-426E-40DD-AFC4-6F175D3DCCD1}">
              <a14:hiddenFill xmlns:a14="http://schemas.microsoft.com/office/drawing/2010/main">
                <a:solidFill>
                  <a:srgbClr val="FFFFFF"/>
                </a:solidFill>
              </a14:hiddenFill>
            </a:ext>
          </a:extLst>
        </p:spPr>
      </p:pic>
      <p:sp>
        <p:nvSpPr>
          <p:cNvPr id="48" name="5-Point Star 47">
            <a:extLst>
              <a:ext uri="{FF2B5EF4-FFF2-40B4-BE49-F238E27FC236}">
                <a16:creationId xmlns:a16="http://schemas.microsoft.com/office/drawing/2014/main" id="{ABE2F3E3-2A5E-1A4E-9B87-F783957148C0}"/>
              </a:ext>
            </a:extLst>
          </p:cNvPr>
          <p:cNvSpPr/>
          <p:nvPr/>
        </p:nvSpPr>
        <p:spPr>
          <a:xfrm>
            <a:off x="7313398" y="6042941"/>
            <a:ext cx="113881" cy="11388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49" name="Straight Connector 48">
            <a:extLst>
              <a:ext uri="{FF2B5EF4-FFF2-40B4-BE49-F238E27FC236}">
                <a16:creationId xmlns:a16="http://schemas.microsoft.com/office/drawing/2014/main" id="{250CC057-C9F7-B646-8D3F-B52C53F2365B}"/>
              </a:ext>
            </a:extLst>
          </p:cNvPr>
          <p:cNvCxnSpPr>
            <a:cxnSpLocks/>
          </p:cNvCxnSpPr>
          <p:nvPr/>
        </p:nvCxnSpPr>
        <p:spPr>
          <a:xfrm>
            <a:off x="6771435" y="5914546"/>
            <a:ext cx="477549" cy="1504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42" cstate="hqprint">
            <a:extLst>
              <a:ext uri="{BEBA8EAE-BF5A-486C-A8C5-ECC9F3942E4B}">
                <a14:imgProps xmlns:a14="http://schemas.microsoft.com/office/drawing/2010/main">
                  <a14:imgLayer r:embed="rId43">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6307681" y="5086743"/>
            <a:ext cx="952732" cy="97040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79F48E-AB04-7A4D-8111-18BD566353DD}"/>
              </a:ext>
            </a:extLst>
          </p:cNvPr>
          <p:cNvSpPr txBox="1"/>
          <p:nvPr>
            <p:custDataLst>
              <p:tags r:id="rId29"/>
            </p:custDataLst>
          </p:nvPr>
        </p:nvSpPr>
        <p:spPr bwMode="auto">
          <a:xfrm>
            <a:off x="8046038" y="3215083"/>
            <a:ext cx="3207517"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100 – 1000’s per person</a:t>
            </a:r>
          </a:p>
        </p:txBody>
      </p:sp>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30"/>
            </p:custDataLst>
          </p:nvPr>
        </p:nvPicPr>
        <p:blipFill>
          <a:blip r:embed="rId44" cstate="print">
            <a:extLst>
              <a:ext uri="{28A0092B-C50C-407E-A947-70E740481C1C}">
                <a14:useLocalDpi xmlns:a14="http://schemas.microsoft.com/office/drawing/2010/main"/>
              </a:ext>
            </a:extLst>
          </a:blip>
          <a:srcRect/>
          <a:stretch>
            <a:fillRect/>
          </a:stretch>
        </p:blipFill>
        <p:spPr bwMode="auto">
          <a:xfrm>
            <a:off x="5305515" y="3749602"/>
            <a:ext cx="818540" cy="756528"/>
          </a:xfrm>
          <a:prstGeom prst="rect">
            <a:avLst/>
          </a:prstGeom>
          <a:noFill/>
          <a:ln w="9525">
            <a:noFill/>
            <a:miter lim="800000"/>
            <a:headEnd/>
            <a:tailEnd/>
          </a:ln>
        </p:spPr>
      </p:pic>
      <p:cxnSp>
        <p:nvCxnSpPr>
          <p:cNvPr id="62" name="Straight Connector 61">
            <a:extLst>
              <a:ext uri="{FF2B5EF4-FFF2-40B4-BE49-F238E27FC236}">
                <a16:creationId xmlns:a16="http://schemas.microsoft.com/office/drawing/2014/main" id="{42179F36-35F1-2D47-B1CF-BFEE203B2324}"/>
              </a:ext>
            </a:extLst>
          </p:cNvPr>
          <p:cNvCxnSpPr>
            <a:cxnSpLocks/>
          </p:cNvCxnSpPr>
          <p:nvPr/>
        </p:nvCxnSpPr>
        <p:spPr>
          <a:xfrm flipV="1">
            <a:off x="7448061" y="5469796"/>
            <a:ext cx="1195955" cy="6767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AE3DD3D-B51A-3040-8744-C04C3DF295B4}"/>
              </a:ext>
            </a:extLst>
          </p:cNvPr>
          <p:cNvSpPr txBox="1"/>
          <p:nvPr>
            <p:custDataLst>
              <p:tags r:id="rId31"/>
            </p:custDataLst>
          </p:nvPr>
        </p:nvSpPr>
        <p:spPr>
          <a:xfrm>
            <a:off x="8437940" y="2848243"/>
            <a:ext cx="2269067" cy="406265"/>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400" b="1" dirty="0">
                <a:solidFill>
                  <a:schemeClr val="tx2"/>
                </a:solidFill>
                <a:latin typeface="Segoe UI Semilight" panose="020B0402040204020203" pitchFamily="34" charset="0"/>
                <a:cs typeface="Segoe UI Semilight" panose="020B0402040204020203" pitchFamily="34" charset="0"/>
              </a:rPr>
              <a:t>Smart Dust</a:t>
            </a:r>
          </a:p>
        </p:txBody>
      </p:sp>
      <p:pic>
        <p:nvPicPr>
          <p:cNvPr id="52" name="Picture 51" descr="m3_crop_1000x378.pdf">
            <a:extLst>
              <a:ext uri="{FF2B5EF4-FFF2-40B4-BE49-F238E27FC236}">
                <a16:creationId xmlns:a16="http://schemas.microsoft.com/office/drawing/2014/main" id="{D6CCD9B2-F689-A24B-BCE3-BAA4B6052A38}"/>
              </a:ext>
            </a:extLst>
          </p:cNvPr>
          <p:cNvPicPr>
            <a:picLocks noChangeAspect="1"/>
          </p:cNvPicPr>
          <p:nvPr/>
        </p:nvPicPr>
        <p:blipFill rotWithShape="1">
          <a:blip r:embed="rId45" cstate="hqprint">
            <a:extLst>
              <a:ext uri="{28A0092B-C50C-407E-A947-70E740481C1C}">
                <a14:useLocalDpi xmlns:a14="http://schemas.microsoft.com/office/drawing/2010/main"/>
              </a:ext>
            </a:extLst>
          </a:blip>
          <a:srcRect/>
          <a:stretch/>
        </p:blipFill>
        <p:spPr>
          <a:xfrm>
            <a:off x="8668348" y="3685317"/>
            <a:ext cx="2286045" cy="1784479"/>
          </a:xfrm>
          <a:prstGeom prst="rect">
            <a:avLst/>
          </a:prstGeom>
          <a:ln w="25400">
            <a:solidFill>
              <a:schemeClr val="tx1"/>
            </a:solidFill>
          </a:ln>
        </p:spPr>
      </p:pic>
      <p:sp>
        <p:nvSpPr>
          <p:cNvPr id="55" name="Rectangle 54">
            <a:extLst>
              <a:ext uri="{FF2B5EF4-FFF2-40B4-BE49-F238E27FC236}">
                <a16:creationId xmlns:a16="http://schemas.microsoft.com/office/drawing/2014/main" id="{B2C65D24-341B-464A-882C-0CD9E872F238}"/>
              </a:ext>
            </a:extLst>
          </p:cNvPr>
          <p:cNvSpPr/>
          <p:nvPr/>
        </p:nvSpPr>
        <p:spPr>
          <a:xfrm>
            <a:off x="7490282" y="1086309"/>
            <a:ext cx="4358888" cy="1528945"/>
          </a:xfrm>
          <a:prstGeom prst="rect">
            <a:avLst/>
          </a:prstGeom>
        </p:spPr>
        <p:txBody>
          <a:bodyPr wrap="square">
            <a:spAutoFit/>
          </a:bodyPr>
          <a:lstStyle/>
          <a:p>
            <a:pPr eaLnBrk="0" hangingPunct="0">
              <a:defRPr/>
            </a:pPr>
            <a:r>
              <a:rPr lang="ja-JP" altLang="en-US" sz="1867" i="1" dirty="0">
                <a:solidFill>
                  <a:srgbClr val="CC0000"/>
                </a:solidFill>
              </a:rPr>
              <a:t>“</a:t>
            </a:r>
            <a:r>
              <a:rPr lang="en-US" altLang="ja-JP" sz="1867" i="1" dirty="0">
                <a:solidFill>
                  <a:srgbClr val="CC0000"/>
                </a:solidFill>
              </a:rPr>
              <a:t>Roughly every decade a new, lower priced computer class forms based on a new programming platform, network, and interface resulting in new usage and the establishment of a new industry.</a:t>
            </a:r>
            <a:r>
              <a:rPr lang="ja-JP" altLang="en-US" sz="1867" i="1" dirty="0">
                <a:solidFill>
                  <a:srgbClr val="CC0000"/>
                </a:solidFill>
              </a:rPr>
              <a:t>”</a:t>
            </a:r>
            <a:endParaRPr lang="en-US" sz="1867" i="1" dirty="0">
              <a:solidFill>
                <a:srgbClr val="CC0000"/>
              </a:solidFill>
            </a:endParaRPr>
          </a:p>
        </p:txBody>
      </p:sp>
      <p:sp>
        <p:nvSpPr>
          <p:cNvPr id="56" name="TextBox 55">
            <a:extLst>
              <a:ext uri="{FF2B5EF4-FFF2-40B4-BE49-F238E27FC236}">
                <a16:creationId xmlns:a16="http://schemas.microsoft.com/office/drawing/2014/main" id="{8622A73B-5ECC-6647-9DE2-665F95511E38}"/>
              </a:ext>
            </a:extLst>
          </p:cNvPr>
          <p:cNvSpPr txBox="1"/>
          <p:nvPr>
            <p:custDataLst>
              <p:tags r:id="rId32"/>
            </p:custDataLst>
          </p:nvPr>
        </p:nvSpPr>
        <p:spPr>
          <a:xfrm>
            <a:off x="7173499" y="2581115"/>
            <a:ext cx="4674176" cy="336567"/>
          </a:xfrm>
          <a:prstGeom prst="rect">
            <a:avLst/>
          </a:prstGeom>
          <a:noFill/>
        </p:spPr>
        <p:txBody>
          <a:bodyPr wrap="square">
            <a:prstTxWarp prst="textNoShape">
              <a:avLst/>
            </a:prstTxWarp>
            <a:spAutoFit/>
          </a:bodyPr>
          <a:lstStyle/>
          <a:p>
            <a:pPr algn="ctr" eaLnBrk="0" fontAlgn="ctr" hangingPunct="0">
              <a:lnSpc>
                <a:spcPct val="80000"/>
              </a:lnSpc>
              <a:spcBef>
                <a:spcPct val="50000"/>
              </a:spcBef>
              <a:buClr>
                <a:srgbClr val="FFFFFF"/>
              </a:buClr>
              <a:buSzPct val="125000"/>
              <a:buFont typeface="Wingdings" pitchFamily="1" charset="2"/>
              <a:buNone/>
            </a:pPr>
            <a:r>
              <a:rPr lang="en-US" sz="1867" b="1" dirty="0">
                <a:solidFill>
                  <a:srgbClr val="1D315B"/>
                </a:solidFill>
                <a:latin typeface="Arial" pitchFamily="1" charset="0"/>
              </a:rPr>
              <a:t>[Bell et al. </a:t>
            </a:r>
            <a:r>
              <a:rPr lang="en-US" sz="1867" b="1" i="1" dirty="0">
                <a:solidFill>
                  <a:srgbClr val="1D315B"/>
                </a:solidFill>
                <a:latin typeface="Arial" pitchFamily="1" charset="0"/>
              </a:rPr>
              <a:t>Computer, 1972</a:t>
            </a:r>
            <a:r>
              <a:rPr lang="en-US" sz="1867" b="1" dirty="0">
                <a:solidFill>
                  <a:srgbClr val="1D315B"/>
                </a:solidFill>
                <a:latin typeface="Arial" pitchFamily="1" charset="0"/>
              </a:rPr>
              <a:t>, ACM, 2008]</a:t>
            </a:r>
          </a:p>
        </p:txBody>
      </p:sp>
      <p:sp>
        <p:nvSpPr>
          <p:cNvPr id="53" name="Footer Placeholder 1">
            <a:extLst>
              <a:ext uri="{FF2B5EF4-FFF2-40B4-BE49-F238E27FC236}">
                <a16:creationId xmlns:a16="http://schemas.microsoft.com/office/drawing/2014/main" id="{DE29494F-BCC8-CD08-A1CF-43A2E2400DAB}"/>
              </a:ext>
            </a:extLst>
          </p:cNvPr>
          <p:cNvSpPr>
            <a:spLocks noGrp="1"/>
          </p:cNvSpPr>
          <p:nvPr>
            <p:ph type="ftr" sz="quarter" idx="11"/>
          </p:nvPr>
        </p:nvSpPr>
        <p:spPr>
          <a:xfrm>
            <a:off x="3354525" y="6520674"/>
            <a:ext cx="6325974" cy="365125"/>
          </a:xfrm>
        </p:spPr>
        <p:txBody>
          <a:bodyPr/>
          <a:lstStyle/>
          <a:p>
            <a:r>
              <a:rPr lang="sv-SE" sz="1200" dirty="0" err="1"/>
              <a:t>Courtesy</a:t>
            </a:r>
            <a:r>
              <a:rPr lang="sv-SE" sz="1200" dirty="0"/>
              <a:t>: From a </a:t>
            </a:r>
            <a:r>
              <a:rPr lang="sv-SE" sz="1200" dirty="0" err="1"/>
              <a:t>course</a:t>
            </a:r>
            <a:r>
              <a:rPr lang="sv-SE" sz="1200" dirty="0"/>
              <a:t> </a:t>
            </a:r>
            <a:r>
              <a:rPr lang="sv-SE" sz="1200" dirty="0" err="1"/>
              <a:t>offered</a:t>
            </a:r>
            <a:r>
              <a:rPr lang="sv-SE" sz="1200" dirty="0"/>
              <a:t> by Pat </a:t>
            </a:r>
            <a:r>
              <a:rPr lang="sv-SE" sz="1200" dirty="0" err="1"/>
              <a:t>Pannuto</a:t>
            </a:r>
            <a:r>
              <a:rPr lang="sv-SE" sz="1200" dirty="0"/>
              <a:t> (University </a:t>
            </a:r>
            <a:r>
              <a:rPr lang="sv-SE" sz="1200" dirty="0" err="1"/>
              <a:t>of</a:t>
            </a:r>
            <a:r>
              <a:rPr lang="sv-SE" sz="1200" dirty="0"/>
              <a:t> California, San Diego)</a:t>
            </a:r>
          </a:p>
        </p:txBody>
      </p:sp>
    </p:spTree>
    <p:extLst>
      <p:ext uri="{BB962C8B-B14F-4D97-AF65-F5344CB8AC3E}">
        <p14:creationId xmlns:p14="http://schemas.microsoft.com/office/powerpoint/2010/main" val="7799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36" grpId="0"/>
      <p:bldP spid="37" grpId="0" animBg="1"/>
      <p:bldP spid="38" grpId="0" animBg="1"/>
      <p:bldP spid="39"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92AFC04-EEA4-4EAD-82B7-722B26FD681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814" r="-1" b="111"/>
          <a:stretch/>
        </p:blipFill>
        <p:spPr bwMode="auto">
          <a:xfrm>
            <a:off x="2707531" y="2784957"/>
            <a:ext cx="6720331" cy="28449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Fourth quarter of 2020. Arm shipped 4.4 billion Cortex-M processors</a:t>
            </a:r>
          </a:p>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3797204" y="5640001"/>
            <a:ext cx="5872883" cy="338554"/>
          </a:xfrm>
          <a:prstGeom prst="rect">
            <a:avLst/>
          </a:prstGeom>
          <a:noFill/>
        </p:spPr>
        <p:txBody>
          <a:bodyPr wrap="square" rtlCol="0">
            <a:spAutoFit/>
          </a:bodyPr>
          <a:lstStyle/>
          <a:p>
            <a:r>
              <a:rPr lang="en-US" sz="1600" dirty="0">
                <a:latin typeface="+mj-lt"/>
              </a:rPr>
              <a:t>ARM Press Release (Feb 11, 2021) reporting on Fourth Quarter 2020</a:t>
            </a: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13</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Trillion embedded devices will be deployed soon</a:t>
            </a:r>
          </a:p>
        </p:txBody>
      </p:sp>
      <p:sp>
        <p:nvSpPr>
          <p:cNvPr id="2" name="Footer Placeholder 1">
            <a:extLst>
              <a:ext uri="{FF2B5EF4-FFF2-40B4-BE49-F238E27FC236}">
                <a16:creationId xmlns:a16="http://schemas.microsoft.com/office/drawing/2014/main" id="{AFEB1118-67F5-4997-86D8-2AC2D91D6478}"/>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50720910"/>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5400" dirty="0">
                <a:latin typeface="+mj-lt"/>
              </a:rPr>
              <a:t>However, this rapid growth may stop!</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43126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4925148" y="5417864"/>
            <a:ext cx="1580787" cy="338554"/>
          </a:xfrm>
          <a:prstGeom prst="rect">
            <a:avLst/>
          </a:prstGeom>
          <a:noFill/>
        </p:spPr>
        <p:txBody>
          <a:bodyPr wrap="square" rtlCol="0">
            <a:spAutoFit/>
          </a:bodyPr>
          <a:lstStyle/>
          <a:p>
            <a:r>
              <a:rPr lang="en-GB" sz="1600" dirty="0">
                <a:latin typeface="+mj-lt"/>
              </a:rPr>
              <a:t>Courtesy: CISCO</a:t>
            </a:r>
            <a:endParaRPr lang="en-US" sz="1600" dirty="0">
              <a:latin typeface="+mj-lt"/>
            </a:endParaRP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15</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0" y="365125"/>
            <a:ext cx="112823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Let's go back to predictions about scale of IoT</a:t>
            </a:r>
          </a:p>
        </p:txBody>
      </p:sp>
      <p:sp>
        <p:nvSpPr>
          <p:cNvPr id="2" name="Footer Placeholder 1">
            <a:extLst>
              <a:ext uri="{FF2B5EF4-FFF2-40B4-BE49-F238E27FC236}">
                <a16:creationId xmlns:a16="http://schemas.microsoft.com/office/drawing/2014/main" id="{29B56D5D-75D2-4233-8F7D-D3747D723E54}"/>
              </a:ext>
            </a:extLst>
          </p:cNvPr>
          <p:cNvSpPr>
            <a:spLocks noGrp="1"/>
          </p:cNvSpPr>
          <p:nvPr>
            <p:ph type="ftr" sz="quarter" idx="11"/>
          </p:nvPr>
        </p:nvSpPr>
        <p:spPr/>
        <p:txBody>
          <a:bodyPr/>
          <a:lstStyle/>
          <a:p>
            <a:r>
              <a:rPr lang="sv-SE" dirty="0" err="1"/>
              <a:t>ambujv@nus.edu.sg</a:t>
            </a:r>
            <a:endParaRPr lang="sv-SE" dirty="0"/>
          </a:p>
        </p:txBody>
      </p:sp>
      <p:pic>
        <p:nvPicPr>
          <p:cNvPr id="10" name="Picture 9">
            <a:extLst>
              <a:ext uri="{FF2B5EF4-FFF2-40B4-BE49-F238E27FC236}">
                <a16:creationId xmlns:a16="http://schemas.microsoft.com/office/drawing/2014/main" id="{05FAA8EF-0550-C191-DC95-FC83020D3F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062" y="2017863"/>
            <a:ext cx="5903873" cy="3377040"/>
          </a:xfrm>
          <a:prstGeom prst="rect">
            <a:avLst/>
          </a:prstGeom>
        </p:spPr>
      </p:pic>
      <p:pic>
        <p:nvPicPr>
          <p:cNvPr id="11" name="Picture 10">
            <a:extLst>
              <a:ext uri="{FF2B5EF4-FFF2-40B4-BE49-F238E27FC236}">
                <a16:creationId xmlns:a16="http://schemas.microsoft.com/office/drawing/2014/main" id="{6502EBC2-E43C-E569-3812-8BAECCAF716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93199" y="2176531"/>
            <a:ext cx="4921521" cy="3075950"/>
          </a:xfrm>
          <a:prstGeom prst="rect">
            <a:avLst/>
          </a:prstGeom>
        </p:spPr>
      </p:pic>
      <p:sp>
        <p:nvSpPr>
          <p:cNvPr id="12" name="TextBox 11">
            <a:extLst>
              <a:ext uri="{FF2B5EF4-FFF2-40B4-BE49-F238E27FC236}">
                <a16:creationId xmlns:a16="http://schemas.microsoft.com/office/drawing/2014/main" id="{E13450BB-B7F3-C2F5-FCA0-0E53C84ADC02}"/>
              </a:ext>
            </a:extLst>
          </p:cNvPr>
          <p:cNvSpPr txBox="1"/>
          <p:nvPr/>
        </p:nvSpPr>
        <p:spPr>
          <a:xfrm>
            <a:off x="10402130" y="5399770"/>
            <a:ext cx="1463040" cy="338554"/>
          </a:xfrm>
          <a:prstGeom prst="rect">
            <a:avLst/>
          </a:prstGeom>
          <a:noFill/>
        </p:spPr>
        <p:txBody>
          <a:bodyPr wrap="square" rtlCol="0">
            <a:spAutoFit/>
          </a:bodyPr>
          <a:lstStyle/>
          <a:p>
            <a:r>
              <a:rPr lang="en-GB" sz="1600" dirty="0">
                <a:latin typeface="+mj-lt"/>
              </a:rPr>
              <a:t>Courtesy: Intel</a:t>
            </a:r>
            <a:endParaRPr lang="en-US" sz="1600" dirty="0">
              <a:latin typeface="+mj-lt"/>
            </a:endParaRPr>
          </a:p>
        </p:txBody>
      </p:sp>
    </p:spTree>
    <p:extLst>
      <p:ext uri="{BB962C8B-B14F-4D97-AF65-F5344CB8AC3E}">
        <p14:creationId xmlns:p14="http://schemas.microsoft.com/office/powerpoint/2010/main" val="2178049205"/>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899E-7B56-CB41-A64E-3311231CC77B}"/>
              </a:ext>
            </a:extLst>
          </p:cNvPr>
          <p:cNvSpPr>
            <a:spLocks noGrp="1"/>
          </p:cNvSpPr>
          <p:nvPr>
            <p:ph type="title"/>
          </p:nvPr>
        </p:nvSpPr>
        <p:spPr>
          <a:xfrm>
            <a:off x="412337" y="105625"/>
            <a:ext cx="11160617" cy="1325563"/>
          </a:xfrm>
        </p:spPr>
        <p:txBody>
          <a:bodyPr/>
          <a:lstStyle/>
          <a:p>
            <a:r>
              <a:rPr lang="en-US" dirty="0"/>
              <a:t>Word of caution: Mind the hype</a:t>
            </a:r>
          </a:p>
        </p:txBody>
      </p:sp>
      <p:sp>
        <p:nvSpPr>
          <p:cNvPr id="4" name="Slide Number Placeholder 3">
            <a:extLst>
              <a:ext uri="{FF2B5EF4-FFF2-40B4-BE49-F238E27FC236}">
                <a16:creationId xmlns:a16="http://schemas.microsoft.com/office/drawing/2014/main" id="{FA14EE83-F74C-384A-A89D-97A1CCC66F32}"/>
              </a:ext>
            </a:extLst>
          </p:cNvPr>
          <p:cNvSpPr>
            <a:spLocks noGrp="1"/>
          </p:cNvSpPr>
          <p:nvPr>
            <p:ph type="sldNum" sz="quarter" idx="12"/>
          </p:nvPr>
        </p:nvSpPr>
        <p:spPr/>
        <p:txBody>
          <a:bodyPr/>
          <a:lstStyle/>
          <a:p>
            <a:fld id="{434A358D-2637-E146-A3BD-05BD470B507B}" type="slidenum">
              <a:rPr lang="en-US" smtClean="0"/>
              <a:t>16</a:t>
            </a:fld>
            <a:endParaRPr lang="en-US"/>
          </a:p>
        </p:txBody>
      </p:sp>
      <p:pic>
        <p:nvPicPr>
          <p:cNvPr id="5" name="Picture 4">
            <a:extLst>
              <a:ext uri="{FF2B5EF4-FFF2-40B4-BE49-F238E27FC236}">
                <a16:creationId xmlns:a16="http://schemas.microsoft.com/office/drawing/2014/main" id="{0AC91795-403E-8F4C-910A-75433C047545}"/>
              </a:ext>
            </a:extLst>
          </p:cNvPr>
          <p:cNvPicPr>
            <a:picLocks noChangeAspect="1"/>
          </p:cNvPicPr>
          <p:nvPr/>
        </p:nvPicPr>
        <p:blipFill>
          <a:blip r:embed="rId2"/>
          <a:stretch>
            <a:fillRect/>
          </a:stretch>
        </p:blipFill>
        <p:spPr>
          <a:xfrm>
            <a:off x="2915944" y="1531247"/>
            <a:ext cx="6360112" cy="4386284"/>
          </a:xfrm>
          <a:prstGeom prst="rect">
            <a:avLst/>
          </a:prstGeom>
        </p:spPr>
      </p:pic>
      <p:sp>
        <p:nvSpPr>
          <p:cNvPr id="6" name="Footer Placeholder 1">
            <a:extLst>
              <a:ext uri="{FF2B5EF4-FFF2-40B4-BE49-F238E27FC236}">
                <a16:creationId xmlns:a16="http://schemas.microsoft.com/office/drawing/2014/main" id="{C400833B-BBB9-753D-6A9D-DE6A91BCB85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84710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899E-7B56-CB41-A64E-3311231CC77B}"/>
              </a:ext>
            </a:extLst>
          </p:cNvPr>
          <p:cNvSpPr>
            <a:spLocks noGrp="1"/>
          </p:cNvSpPr>
          <p:nvPr>
            <p:ph type="title"/>
          </p:nvPr>
        </p:nvSpPr>
        <p:spPr>
          <a:xfrm>
            <a:off x="412337" y="105625"/>
            <a:ext cx="11160617" cy="1325563"/>
          </a:xfrm>
        </p:spPr>
        <p:txBody>
          <a:bodyPr/>
          <a:lstStyle/>
          <a:p>
            <a:r>
              <a:rPr lang="en-US" dirty="0"/>
              <a:t>Word of caution: Mind the hype</a:t>
            </a:r>
          </a:p>
        </p:txBody>
      </p:sp>
      <p:sp>
        <p:nvSpPr>
          <p:cNvPr id="4" name="Slide Number Placeholder 3">
            <a:extLst>
              <a:ext uri="{FF2B5EF4-FFF2-40B4-BE49-F238E27FC236}">
                <a16:creationId xmlns:a16="http://schemas.microsoft.com/office/drawing/2014/main" id="{FA14EE83-F74C-384A-A89D-97A1CCC66F32}"/>
              </a:ext>
            </a:extLst>
          </p:cNvPr>
          <p:cNvSpPr>
            <a:spLocks noGrp="1"/>
          </p:cNvSpPr>
          <p:nvPr>
            <p:ph type="sldNum" sz="quarter" idx="12"/>
          </p:nvPr>
        </p:nvSpPr>
        <p:spPr/>
        <p:txBody>
          <a:bodyPr/>
          <a:lstStyle/>
          <a:p>
            <a:fld id="{434A358D-2637-E146-A3BD-05BD470B507B}" type="slidenum">
              <a:rPr lang="en-US" smtClean="0"/>
              <a:t>17</a:t>
            </a:fld>
            <a:endParaRPr lang="en-US"/>
          </a:p>
        </p:txBody>
      </p:sp>
      <p:pic>
        <p:nvPicPr>
          <p:cNvPr id="6" name="Picture 4" descr="Gartner Hype Cycle for Emerging Technologies, 2017">
            <a:extLst>
              <a:ext uri="{FF2B5EF4-FFF2-40B4-BE49-F238E27FC236}">
                <a16:creationId xmlns:a16="http://schemas.microsoft.com/office/drawing/2014/main" id="{E6A16895-372D-C2E2-4145-99C8765D4C5F}"/>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186324" y="1768655"/>
            <a:ext cx="5806321" cy="40917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artner Hype Cycle for Emerging Technologies, 2018">
            <a:extLst>
              <a:ext uri="{FF2B5EF4-FFF2-40B4-BE49-F238E27FC236}">
                <a16:creationId xmlns:a16="http://schemas.microsoft.com/office/drawing/2014/main" id="{25A23765-CD9A-BA7B-8975-FFAD7DD5CD5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4042" t="4005" r="4784" b="19285"/>
          <a:stretch/>
        </p:blipFill>
        <p:spPr bwMode="auto">
          <a:xfrm>
            <a:off x="6199357" y="1773096"/>
            <a:ext cx="5741534" cy="408447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
            <a:extLst>
              <a:ext uri="{FF2B5EF4-FFF2-40B4-BE49-F238E27FC236}">
                <a16:creationId xmlns:a16="http://schemas.microsoft.com/office/drawing/2014/main" id="{277812B8-B847-17A6-4D41-E2FE3B578F1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137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902" y="3142141"/>
            <a:ext cx="11942195" cy="1762906"/>
          </a:xfrm>
        </p:spPr>
        <p:txBody>
          <a:bodyPr>
            <a:normAutofit/>
          </a:bodyPr>
          <a:lstStyle/>
          <a:p>
            <a:pPr marL="0" indent="0" algn="ctr">
              <a:buNone/>
            </a:pPr>
            <a:r>
              <a:rPr lang="en-US" sz="5400" dirty="0">
                <a:latin typeface="+mj-lt"/>
              </a:rPr>
              <a:t>Internet of things has an energy challenge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888879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7710" y="1325018"/>
            <a:ext cx="11185245" cy="2465897"/>
          </a:xfrm>
        </p:spPr>
        <p:txBody>
          <a:bodyPr>
            <a:normAutofit/>
          </a:bodyPr>
          <a:lstStyle/>
          <a:p>
            <a:r>
              <a:rPr lang="en-US" dirty="0">
                <a:latin typeface="+mj-lt"/>
              </a:rPr>
              <a:t>Devices that comprise wireless embedded systems are energy expensive:</a:t>
            </a:r>
          </a:p>
          <a:p>
            <a:pPr lvl="1"/>
            <a:r>
              <a:rPr lang="en-US" dirty="0">
                <a:latin typeface="+mj-lt"/>
              </a:rPr>
              <a:t>Operate on bulky batteries. Frequent replacement. Challenging  at scale</a:t>
            </a:r>
          </a:p>
          <a:p>
            <a:pPr lvl="1"/>
            <a:r>
              <a:rPr lang="en-US" dirty="0">
                <a:latin typeface="+mj-lt"/>
              </a:rPr>
              <a:t>Challenging to realize novel form factor for the platform (sticker)</a:t>
            </a:r>
          </a:p>
          <a:p>
            <a:r>
              <a:rPr lang="en-US" dirty="0">
                <a:latin typeface="+mj-lt"/>
              </a:rPr>
              <a:t>Energy challenge is biggest hindrance to unlocking  trillions of dollars economic value enabled through the massive deployment of IoT devices</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19</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69069" y="249998"/>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Wireless embedded systems has an energy challenge</a:t>
            </a:r>
          </a:p>
        </p:txBody>
      </p:sp>
      <p:pic>
        <p:nvPicPr>
          <p:cNvPr id="8" name="Content Placeholder 4" descr="A picture containing camera, phone&#10;&#10;Description automatically generated">
            <a:extLst>
              <a:ext uri="{FF2B5EF4-FFF2-40B4-BE49-F238E27FC236}">
                <a16:creationId xmlns:a16="http://schemas.microsoft.com/office/drawing/2014/main" id="{97CF7CBF-381C-4264-A031-735B1FC91DAC}"/>
              </a:ext>
            </a:extLst>
          </p:cNvPr>
          <p:cNvPicPr>
            <a:picLocks noChangeAspect="1"/>
          </p:cNvPicPr>
          <p:nvPr/>
        </p:nvPicPr>
        <p:blipFill>
          <a:blip r:embed="rId3"/>
          <a:stretch>
            <a:fillRect/>
          </a:stretch>
        </p:blipFill>
        <p:spPr>
          <a:xfrm>
            <a:off x="6473780" y="3754159"/>
            <a:ext cx="4438699" cy="1964307"/>
          </a:xfrm>
          <a:prstGeom prst="rect">
            <a:avLst/>
          </a:prstGeom>
        </p:spPr>
      </p:pic>
      <p:sp>
        <p:nvSpPr>
          <p:cNvPr id="9" name="TextBox 8">
            <a:extLst>
              <a:ext uri="{FF2B5EF4-FFF2-40B4-BE49-F238E27FC236}">
                <a16:creationId xmlns:a16="http://schemas.microsoft.com/office/drawing/2014/main" id="{036456B2-D883-FCE1-B6E8-9421E16E079B}"/>
              </a:ext>
            </a:extLst>
          </p:cNvPr>
          <p:cNvSpPr txBox="1"/>
          <p:nvPr/>
        </p:nvSpPr>
        <p:spPr>
          <a:xfrm>
            <a:off x="6334897" y="5891144"/>
            <a:ext cx="4716464" cy="338554"/>
          </a:xfrm>
          <a:prstGeom prst="rect">
            <a:avLst/>
          </a:prstGeom>
          <a:noFill/>
        </p:spPr>
        <p:txBody>
          <a:bodyPr wrap="square" rtlCol="0">
            <a:spAutoFit/>
          </a:bodyPr>
          <a:lstStyle/>
          <a:p>
            <a:r>
              <a:rPr lang="en-US" sz="1600" dirty="0">
                <a:latin typeface="+mj-lt"/>
              </a:rPr>
              <a:t>Flexible backscatter tag based on </a:t>
            </a:r>
            <a:r>
              <a:rPr lang="en-US" sz="1600" dirty="0" err="1">
                <a:latin typeface="+mj-lt"/>
              </a:rPr>
              <a:t>LoRea</a:t>
            </a:r>
            <a:r>
              <a:rPr lang="en-US" sz="1600" dirty="0">
                <a:latin typeface="+mj-lt"/>
              </a:rPr>
              <a:t> (SENSYS 2017)</a:t>
            </a:r>
          </a:p>
        </p:txBody>
      </p:sp>
      <p:pic>
        <p:nvPicPr>
          <p:cNvPr id="4" name="Picture 3" descr="A picture containing text, electronics, circuit&#10;&#10;Description automatically generated">
            <a:extLst>
              <a:ext uri="{FF2B5EF4-FFF2-40B4-BE49-F238E27FC236}">
                <a16:creationId xmlns:a16="http://schemas.microsoft.com/office/drawing/2014/main" id="{F2AE366E-EAFE-26AA-5A0C-9BDC287C663A}"/>
              </a:ext>
            </a:extLst>
          </p:cNvPr>
          <p:cNvPicPr>
            <a:picLocks noChangeAspect="1"/>
          </p:cNvPicPr>
          <p:nvPr/>
        </p:nvPicPr>
        <p:blipFill>
          <a:blip r:embed="rId4"/>
          <a:stretch>
            <a:fillRect/>
          </a:stretch>
        </p:blipFill>
        <p:spPr>
          <a:xfrm>
            <a:off x="1413347" y="3754159"/>
            <a:ext cx="4438699" cy="2088800"/>
          </a:xfrm>
          <a:prstGeom prst="rect">
            <a:avLst/>
          </a:prstGeom>
        </p:spPr>
      </p:pic>
      <p:sp>
        <p:nvSpPr>
          <p:cNvPr id="20" name="TextBox 19">
            <a:extLst>
              <a:ext uri="{FF2B5EF4-FFF2-40B4-BE49-F238E27FC236}">
                <a16:creationId xmlns:a16="http://schemas.microsoft.com/office/drawing/2014/main" id="{B0C7CEEA-9E9C-7137-9785-7D51F4F5DB68}"/>
              </a:ext>
            </a:extLst>
          </p:cNvPr>
          <p:cNvSpPr txBox="1"/>
          <p:nvPr/>
        </p:nvSpPr>
        <p:spPr>
          <a:xfrm>
            <a:off x="1522883" y="5891144"/>
            <a:ext cx="4076469" cy="338554"/>
          </a:xfrm>
          <a:prstGeom prst="rect">
            <a:avLst/>
          </a:prstGeom>
          <a:noFill/>
        </p:spPr>
        <p:txBody>
          <a:bodyPr wrap="square" rtlCol="0">
            <a:spAutoFit/>
          </a:bodyPr>
          <a:lstStyle/>
          <a:p>
            <a:r>
              <a:rPr lang="en-US" sz="1600" dirty="0" err="1">
                <a:latin typeface="+mj-lt"/>
              </a:rPr>
              <a:t>TelOS</a:t>
            </a:r>
            <a:r>
              <a:rPr lang="en-US" sz="1600" dirty="0">
                <a:latin typeface="+mj-lt"/>
              </a:rPr>
              <a:t> B Sensor node (Powered by AA batteries)</a:t>
            </a:r>
          </a:p>
        </p:txBody>
      </p:sp>
      <p:sp>
        <p:nvSpPr>
          <p:cNvPr id="10" name="Footer Placeholder 1">
            <a:extLst>
              <a:ext uri="{FF2B5EF4-FFF2-40B4-BE49-F238E27FC236}">
                <a16:creationId xmlns:a16="http://schemas.microsoft.com/office/drawing/2014/main" id="{05ACC965-5C67-6860-DD0C-D4F343359FE1}"/>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98256724"/>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5400" dirty="0">
                <a:latin typeface="+mj-lt"/>
              </a:rPr>
              <a:t>Let's get to know the instructor</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293975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20</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Wireless embedded systems has an energy challenge</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5" name="Picture 4">
            <a:extLst>
              <a:ext uri="{FF2B5EF4-FFF2-40B4-BE49-F238E27FC236}">
                <a16:creationId xmlns:a16="http://schemas.microsoft.com/office/drawing/2014/main" id="{08D085DF-A843-CD3A-AE34-8B4BA835D82F}"/>
              </a:ext>
            </a:extLst>
          </p:cNvPr>
          <p:cNvPicPr>
            <a:picLocks noChangeAspect="1"/>
          </p:cNvPicPr>
          <p:nvPr/>
        </p:nvPicPr>
        <p:blipFill>
          <a:blip r:embed="rId3"/>
          <a:stretch>
            <a:fillRect/>
          </a:stretch>
        </p:blipFill>
        <p:spPr>
          <a:xfrm>
            <a:off x="1002001" y="1402080"/>
            <a:ext cx="4954270" cy="4954270"/>
          </a:xfrm>
          <a:prstGeom prst="rect">
            <a:avLst/>
          </a:prstGeom>
        </p:spPr>
      </p:pic>
      <p:pic>
        <p:nvPicPr>
          <p:cNvPr id="12" name="Picture 11" descr="A picture containing outdoor, several&#10;&#10;Description automatically generated">
            <a:extLst>
              <a:ext uri="{FF2B5EF4-FFF2-40B4-BE49-F238E27FC236}">
                <a16:creationId xmlns:a16="http://schemas.microsoft.com/office/drawing/2014/main" id="{E071B93E-C67E-4CEC-ADFB-8C49FB87CAAF}"/>
              </a:ext>
            </a:extLst>
          </p:cNvPr>
          <p:cNvPicPr>
            <a:picLocks noChangeAspect="1"/>
          </p:cNvPicPr>
          <p:nvPr/>
        </p:nvPicPr>
        <p:blipFill>
          <a:blip r:embed="rId4"/>
          <a:stretch>
            <a:fillRect/>
          </a:stretch>
        </p:blipFill>
        <p:spPr>
          <a:xfrm>
            <a:off x="6248622" y="1402080"/>
            <a:ext cx="4954270" cy="4954270"/>
          </a:xfrm>
          <a:prstGeom prst="rect">
            <a:avLst/>
          </a:prstGeom>
        </p:spPr>
      </p:pic>
    </p:spTree>
    <p:extLst>
      <p:ext uri="{BB962C8B-B14F-4D97-AF65-F5344CB8AC3E}">
        <p14:creationId xmlns:p14="http://schemas.microsoft.com/office/powerpoint/2010/main" val="628948099"/>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86" y="3148000"/>
            <a:ext cx="10727147" cy="1258094"/>
          </a:xfrm>
        </p:spPr>
        <p:txBody>
          <a:bodyPr>
            <a:normAutofit fontScale="92500" lnSpcReduction="20000"/>
          </a:bodyPr>
          <a:lstStyle/>
          <a:p>
            <a:pPr marL="0" indent="0" algn="ctr">
              <a:buNone/>
            </a:pPr>
            <a:r>
              <a:rPr lang="en-US" sz="5400" dirty="0">
                <a:latin typeface="+mj-lt"/>
              </a:rPr>
              <a:t>Device architecture of Wireless Embedded Systems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470620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sz="4000" dirty="0"/>
              <a:t>Wireless embedded devices architecture has remained unchanged over the past decades</a:t>
            </a:r>
            <a:endParaRPr lang="en-US" sz="4000" dirty="0">
              <a:solidFill>
                <a:srgbClr val="7030A0"/>
              </a:solidFill>
            </a:endParaRP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0952409" cy="2129294"/>
          </a:xfrm>
        </p:spPr>
        <p:txBody>
          <a:bodyPr>
            <a:normAutofit/>
          </a:bodyPr>
          <a:lstStyle/>
          <a:p>
            <a:r>
              <a:rPr lang="en-US" dirty="0">
                <a:latin typeface="+mj-lt"/>
              </a:rPr>
              <a:t>During past decades, sensors have become exceedingly energy-efficient</a:t>
            </a:r>
          </a:p>
          <a:p>
            <a:pPr lvl="1"/>
            <a:r>
              <a:rPr lang="en-US" dirty="0">
                <a:latin typeface="+mj-lt"/>
              </a:rPr>
              <a:t>E.g., Accelerometer, Temperature, Image Sensors: Few µW’s of power</a:t>
            </a:r>
          </a:p>
          <a:p>
            <a:r>
              <a:rPr lang="en-US" dirty="0">
                <a:latin typeface="+mj-lt"/>
              </a:rPr>
              <a:t>Significant energy asymmetry exists between the sensors, computational elements and radio transceivers</a:t>
            </a:r>
          </a:p>
          <a:p>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22</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48586" y="4242895"/>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356429" y="593813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28481165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t>Computation is becoming energy inexpensive</a:t>
            </a:r>
          </a:p>
        </p:txBody>
      </p:sp>
      <p:sp>
        <p:nvSpPr>
          <p:cNvPr id="3" name="Content Placeholder 2"/>
          <p:cNvSpPr>
            <a:spLocks noGrp="1"/>
          </p:cNvSpPr>
          <p:nvPr>
            <p:ph idx="1"/>
          </p:nvPr>
        </p:nvSpPr>
        <p:spPr>
          <a:xfrm>
            <a:off x="883276" y="1577754"/>
            <a:ext cx="11187023" cy="2277463"/>
          </a:xfrm>
        </p:spPr>
        <p:txBody>
          <a:bodyPr>
            <a:noAutofit/>
          </a:bodyPr>
          <a:lstStyle/>
          <a:p>
            <a:r>
              <a:rPr lang="en-US" dirty="0">
                <a:latin typeface="+mj-lt"/>
              </a:rPr>
              <a:t>Today, computation is at least an order</a:t>
            </a:r>
            <a:r>
              <a:rPr lang="en-US" b="1" dirty="0">
                <a:latin typeface="+mj-lt"/>
              </a:rPr>
              <a:t> </a:t>
            </a:r>
            <a:r>
              <a:rPr lang="en-US" dirty="0">
                <a:latin typeface="+mj-lt"/>
              </a:rPr>
              <a:t>of</a:t>
            </a:r>
            <a:r>
              <a:rPr lang="en-US" b="1" dirty="0">
                <a:latin typeface="+mj-lt"/>
              </a:rPr>
              <a:t> </a:t>
            </a:r>
            <a:r>
              <a:rPr lang="en-US" dirty="0">
                <a:latin typeface="+mj-lt"/>
              </a:rPr>
              <a:t>magnitude more energy expensive than performing a sensing operation</a:t>
            </a:r>
          </a:p>
          <a:p>
            <a:r>
              <a:rPr lang="en-US" dirty="0">
                <a:latin typeface="+mj-lt"/>
              </a:rPr>
              <a:t>Digital components are becoming energy efficient (Moore’s law)</a:t>
            </a:r>
          </a:p>
          <a:p>
            <a:r>
              <a:rPr lang="en-US" dirty="0">
                <a:latin typeface="+mj-lt"/>
              </a:rPr>
              <a:t>We can expect power consumption  for computation  to match sensing</a:t>
            </a:r>
          </a:p>
        </p:txBody>
      </p:sp>
      <p:pic>
        <p:nvPicPr>
          <p:cNvPr id="22" name="Picture 21">
            <a:extLst>
              <a:ext uri="{FF2B5EF4-FFF2-40B4-BE49-F238E27FC236}">
                <a16:creationId xmlns:a16="http://schemas.microsoft.com/office/drawing/2014/main" id="{E826AF12-EF50-41C5-AC6D-FF61E94111BF}"/>
              </a:ext>
            </a:extLst>
          </p:cNvPr>
          <p:cNvPicPr>
            <a:picLocks noChangeAspect="1"/>
          </p:cNvPicPr>
          <p:nvPr/>
        </p:nvPicPr>
        <p:blipFill>
          <a:blip r:embed="rId3"/>
          <a:stretch>
            <a:fillRect/>
          </a:stretch>
        </p:blipFill>
        <p:spPr>
          <a:xfrm>
            <a:off x="8837796" y="3942361"/>
            <a:ext cx="2128542" cy="2128542"/>
          </a:xfrm>
          <a:prstGeom prst="rect">
            <a:avLst/>
          </a:prstGeom>
        </p:spPr>
      </p:pic>
      <p:sp>
        <p:nvSpPr>
          <p:cNvPr id="23" name="TextBox 22">
            <a:extLst>
              <a:ext uri="{FF2B5EF4-FFF2-40B4-BE49-F238E27FC236}">
                <a16:creationId xmlns:a16="http://schemas.microsoft.com/office/drawing/2014/main" id="{C8221BC1-934B-4925-A8D3-F429FC476E4E}"/>
              </a:ext>
            </a:extLst>
          </p:cNvPr>
          <p:cNvSpPr txBox="1"/>
          <p:nvPr/>
        </p:nvSpPr>
        <p:spPr>
          <a:xfrm>
            <a:off x="8837796" y="5843509"/>
            <a:ext cx="2401038" cy="338554"/>
          </a:xfrm>
          <a:prstGeom prst="rect">
            <a:avLst/>
          </a:prstGeom>
          <a:noFill/>
        </p:spPr>
        <p:txBody>
          <a:bodyPr wrap="square" rtlCol="0">
            <a:spAutoFit/>
          </a:bodyPr>
          <a:lstStyle/>
          <a:p>
            <a:pPr algn="ctr"/>
            <a:r>
              <a:rPr lang="en-US" sz="1600" dirty="0" err="1">
                <a:latin typeface="+mj-lt"/>
              </a:rPr>
              <a:t>Ambiq</a:t>
            </a:r>
            <a:r>
              <a:rPr lang="en-US" sz="1600" dirty="0">
                <a:latin typeface="+mj-lt"/>
              </a:rPr>
              <a:t> Apollo3</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23</a:t>
            </a:fld>
            <a:endParaRPr lang="sv-SE" dirty="0"/>
          </a:p>
        </p:txBody>
      </p:sp>
      <p:pic>
        <p:nvPicPr>
          <p:cNvPr id="11" name="table">
            <a:extLst>
              <a:ext uri="{FF2B5EF4-FFF2-40B4-BE49-F238E27FC236}">
                <a16:creationId xmlns:a16="http://schemas.microsoft.com/office/drawing/2014/main" id="{C8A92E82-ADE7-4E7C-A00F-91EA8FBCC9B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263571" y="3805084"/>
            <a:ext cx="6669551" cy="2551266"/>
          </a:xfrm>
          <a:prstGeom prst="rect">
            <a:avLst/>
          </a:prstGeom>
        </p:spPr>
      </p:pic>
      <p:sp>
        <p:nvSpPr>
          <p:cNvPr id="9" name="Footer Placeholder 1">
            <a:extLst>
              <a:ext uri="{FF2B5EF4-FFF2-40B4-BE49-F238E27FC236}">
                <a16:creationId xmlns:a16="http://schemas.microsoft.com/office/drawing/2014/main" id="{E41FFF2D-2169-87EA-7289-2B0563BE36D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89394956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t>Communication remains a significant challenge</a:t>
            </a:r>
          </a:p>
        </p:txBody>
      </p:sp>
      <p:sp>
        <p:nvSpPr>
          <p:cNvPr id="3" name="Content Placeholder 2"/>
          <p:cNvSpPr>
            <a:spLocks noGrp="1"/>
          </p:cNvSpPr>
          <p:nvPr>
            <p:ph idx="1"/>
          </p:nvPr>
        </p:nvSpPr>
        <p:spPr>
          <a:xfrm>
            <a:off x="835708" y="1515661"/>
            <a:ext cx="11066698" cy="3545756"/>
          </a:xfrm>
        </p:spPr>
        <p:txBody>
          <a:bodyPr/>
          <a:lstStyle/>
          <a:p>
            <a:r>
              <a:rPr lang="en-US" dirty="0">
                <a:latin typeface="+mj-lt"/>
              </a:rPr>
              <a:t>Performing communication remains orders of magnitude more energy expensive than performing sensing and computation</a:t>
            </a:r>
          </a:p>
          <a:p>
            <a:r>
              <a:rPr lang="en-US" dirty="0">
                <a:latin typeface="+mj-lt"/>
              </a:rPr>
              <a:t>No scaling in power consumption due to Moore’s law. Energy expensive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24</a:t>
            </a:fld>
            <a:endParaRPr lang="sv-SE" dirty="0"/>
          </a:p>
        </p:txBody>
      </p:sp>
      <p:pic>
        <p:nvPicPr>
          <p:cNvPr id="17" name="Picture 16">
            <a:extLst>
              <a:ext uri="{FF2B5EF4-FFF2-40B4-BE49-F238E27FC236}">
                <a16:creationId xmlns:a16="http://schemas.microsoft.com/office/drawing/2014/main" id="{8797FCDD-86F5-4019-98E5-9B71D4C6F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853" y="2916416"/>
            <a:ext cx="3659772" cy="3024605"/>
          </a:xfrm>
          <a:prstGeom prst="rect">
            <a:avLst/>
          </a:prstGeom>
        </p:spPr>
      </p:pic>
      <p:sp>
        <p:nvSpPr>
          <p:cNvPr id="18" name="Shape 264">
            <a:extLst>
              <a:ext uri="{FF2B5EF4-FFF2-40B4-BE49-F238E27FC236}">
                <a16:creationId xmlns:a16="http://schemas.microsoft.com/office/drawing/2014/main" id="{8EF31A59-AE86-4716-815E-C1797CB7BAA4}"/>
              </a:ext>
            </a:extLst>
          </p:cNvPr>
          <p:cNvSpPr/>
          <p:nvPr/>
        </p:nvSpPr>
        <p:spPr>
          <a:xfrm rot="-5400000">
            <a:off x="3087318" y="5408625"/>
            <a:ext cx="192134" cy="925904"/>
          </a:xfrm>
          <a:prstGeom prst="leftBrace">
            <a:avLst>
              <a:gd name="adj1" fmla="val 31609"/>
              <a:gd name="adj2" fmla="val 50000"/>
            </a:avLst>
          </a:prstGeom>
          <a:noFill/>
          <a:ln w="12700" cap="flat" cmpd="sng">
            <a:solidFill>
              <a:schemeClr val="dk1"/>
            </a:solidFill>
            <a:prstDash val="solid"/>
            <a:round/>
            <a:headEnd type="none" w="med" len="med"/>
            <a:tailEnd type="none" w="med" len="med"/>
          </a:ln>
        </p:spPr>
        <p:txBody>
          <a:bodyPr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sp>
        <p:nvSpPr>
          <p:cNvPr id="19" name="Shape 266">
            <a:extLst>
              <a:ext uri="{FF2B5EF4-FFF2-40B4-BE49-F238E27FC236}">
                <a16:creationId xmlns:a16="http://schemas.microsoft.com/office/drawing/2014/main" id="{F0D88031-BEAB-4074-8F78-7C10685D1A7A}"/>
              </a:ext>
            </a:extLst>
          </p:cNvPr>
          <p:cNvSpPr txBox="1"/>
          <p:nvPr/>
        </p:nvSpPr>
        <p:spPr>
          <a:xfrm>
            <a:off x="2018576" y="6012902"/>
            <a:ext cx="2331759" cy="645791"/>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Digital</a:t>
            </a:r>
          </a:p>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t>
            </a:r>
            <a:r>
              <a:rPr lang="en-US" dirty="0">
                <a:solidFill>
                  <a:schemeClr val="dk1"/>
                </a:solidFill>
                <a:latin typeface="Helvetica" panose="020B0604020202020204" pitchFamily="34" charset="0"/>
                <a:ea typeface="Calibri"/>
                <a:cs typeface="Helvetica" panose="020B0604020202020204" pitchFamily="34" charset="0"/>
                <a:sym typeface="Calibri"/>
              </a:rPr>
              <a:t>Baseband)</a:t>
            </a:r>
            <a:endParaRPr lang="en" dirty="0">
              <a:solidFill>
                <a:schemeClr val="dk1"/>
              </a:solidFill>
              <a:latin typeface="Helvetica" panose="020B0604020202020204" pitchFamily="34" charset="0"/>
              <a:ea typeface="Calibri"/>
              <a:cs typeface="Helvetica" panose="020B0604020202020204" pitchFamily="34" charset="0"/>
              <a:sym typeface="Calibri"/>
            </a:endParaRPr>
          </a:p>
        </p:txBody>
      </p:sp>
      <p:sp>
        <p:nvSpPr>
          <p:cNvPr id="20" name="Shape 267">
            <a:extLst>
              <a:ext uri="{FF2B5EF4-FFF2-40B4-BE49-F238E27FC236}">
                <a16:creationId xmlns:a16="http://schemas.microsoft.com/office/drawing/2014/main" id="{E0B51167-790E-4FC5-BC93-E8DF646C8E37}"/>
              </a:ext>
            </a:extLst>
          </p:cNvPr>
          <p:cNvSpPr txBox="1"/>
          <p:nvPr/>
        </p:nvSpPr>
        <p:spPr>
          <a:xfrm>
            <a:off x="3409973" y="6003162"/>
            <a:ext cx="1948877" cy="692842"/>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Analog</a:t>
            </a:r>
          </a:p>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t>
            </a:r>
            <a:r>
              <a:rPr lang="en-US" dirty="0">
                <a:solidFill>
                  <a:schemeClr val="dk1"/>
                </a:solidFill>
                <a:latin typeface="Helvetica" panose="020B0604020202020204" pitchFamily="34" charset="0"/>
                <a:ea typeface="Calibri"/>
                <a:cs typeface="Helvetica" panose="020B0604020202020204" pitchFamily="34" charset="0"/>
                <a:sym typeface="Calibri"/>
              </a:rPr>
              <a:t>RF</a:t>
            </a:r>
            <a:r>
              <a:rPr lang="en" dirty="0">
                <a:solidFill>
                  <a:schemeClr val="dk1"/>
                </a:solidFill>
                <a:latin typeface="Helvetica" panose="020B0604020202020204" pitchFamily="34" charset="0"/>
                <a:ea typeface="Calibri"/>
                <a:cs typeface="Helvetica" panose="020B0604020202020204" pitchFamily="34" charset="0"/>
                <a:sym typeface="Calibri"/>
              </a:rPr>
              <a:t>)</a:t>
            </a:r>
          </a:p>
        </p:txBody>
      </p:sp>
      <p:sp>
        <p:nvSpPr>
          <p:cNvPr id="21" name="Shape 264">
            <a:extLst>
              <a:ext uri="{FF2B5EF4-FFF2-40B4-BE49-F238E27FC236}">
                <a16:creationId xmlns:a16="http://schemas.microsoft.com/office/drawing/2014/main" id="{E22AFA26-CC31-433E-AC46-26A125C19450}"/>
              </a:ext>
            </a:extLst>
          </p:cNvPr>
          <p:cNvSpPr/>
          <p:nvPr/>
        </p:nvSpPr>
        <p:spPr>
          <a:xfrm rot="-5400000">
            <a:off x="4302892" y="5218945"/>
            <a:ext cx="195911" cy="1320089"/>
          </a:xfrm>
          <a:prstGeom prst="leftBrace">
            <a:avLst>
              <a:gd name="adj1" fmla="val 39367"/>
              <a:gd name="adj2" fmla="val 48651"/>
            </a:avLst>
          </a:prstGeom>
          <a:noFill/>
          <a:ln w="12700" cap="flat" cmpd="sng">
            <a:solidFill>
              <a:schemeClr val="dk1"/>
            </a:solidFill>
            <a:prstDash val="solid"/>
            <a:round/>
            <a:headEnd type="none" w="med" len="med"/>
            <a:tailEnd type="none" w="med" len="med"/>
          </a:ln>
        </p:spPr>
        <p:txBody>
          <a:bodyPr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sp>
        <p:nvSpPr>
          <p:cNvPr id="24" name="Shape 280">
            <a:extLst>
              <a:ext uri="{FF2B5EF4-FFF2-40B4-BE49-F238E27FC236}">
                <a16:creationId xmlns:a16="http://schemas.microsoft.com/office/drawing/2014/main" id="{96A01C36-1780-4AEF-B3ED-0C21F03A9B95}"/>
              </a:ext>
            </a:extLst>
          </p:cNvPr>
          <p:cNvSpPr txBox="1"/>
          <p:nvPr/>
        </p:nvSpPr>
        <p:spPr>
          <a:xfrm>
            <a:off x="626769" y="4502329"/>
            <a:ext cx="1993085" cy="929315"/>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b="1" dirty="0">
                <a:solidFill>
                  <a:srgbClr val="FF6600"/>
                </a:solidFill>
                <a:latin typeface="Helvetica" panose="020B0604020202020204" pitchFamily="34" charset="0"/>
                <a:ea typeface="Calibri"/>
                <a:cs typeface="Helvetica" panose="020B0604020202020204" pitchFamily="34" charset="0"/>
                <a:sym typeface="Calibri"/>
              </a:rPr>
              <a:t>Power scale</a:t>
            </a:r>
            <a:r>
              <a:rPr lang="en-US" b="1" dirty="0">
                <a:solidFill>
                  <a:srgbClr val="FF6600"/>
                </a:solidFill>
                <a:latin typeface="Helvetica" panose="020B0604020202020204" pitchFamily="34" charset="0"/>
                <a:ea typeface="Calibri"/>
                <a:cs typeface="Helvetica" panose="020B0604020202020204" pitchFamily="34" charset="0"/>
                <a:sym typeface="Calibri"/>
              </a:rPr>
              <a:t>d</a:t>
            </a:r>
            <a:r>
              <a:rPr lang="en" b="1" dirty="0">
                <a:solidFill>
                  <a:srgbClr val="FF6600"/>
                </a:solidFill>
                <a:latin typeface="Helvetica" panose="020B0604020202020204" pitchFamily="34" charset="0"/>
                <a:ea typeface="Calibri"/>
                <a:cs typeface="Helvetica" panose="020B0604020202020204" pitchFamily="34" charset="0"/>
                <a:sym typeface="Calibri"/>
              </a:rPr>
              <a:t> with Moore’s law O(10 uW)</a:t>
            </a:r>
          </a:p>
        </p:txBody>
      </p:sp>
      <p:cxnSp>
        <p:nvCxnSpPr>
          <p:cNvPr id="25" name="Shape 281">
            <a:extLst>
              <a:ext uri="{FF2B5EF4-FFF2-40B4-BE49-F238E27FC236}">
                <a16:creationId xmlns:a16="http://schemas.microsoft.com/office/drawing/2014/main" id="{1ECEA94B-7C7B-4C58-976F-F8B81A70EA51}"/>
              </a:ext>
            </a:extLst>
          </p:cNvPr>
          <p:cNvCxnSpPr>
            <a:cxnSpLocks/>
          </p:cNvCxnSpPr>
          <p:nvPr/>
        </p:nvCxnSpPr>
        <p:spPr>
          <a:xfrm>
            <a:off x="1785115" y="5308009"/>
            <a:ext cx="935318" cy="722195"/>
          </a:xfrm>
          <a:prstGeom prst="straightConnector1">
            <a:avLst/>
          </a:prstGeom>
          <a:noFill/>
          <a:ln w="25400" cap="flat" cmpd="sng">
            <a:solidFill>
              <a:srgbClr val="FF6600"/>
            </a:solidFill>
            <a:prstDash val="solid"/>
            <a:round/>
            <a:headEnd type="none" w="med" len="med"/>
            <a:tailEnd type="stealth" w="lg" len="lg"/>
          </a:ln>
        </p:spPr>
      </p:cxnSp>
      <p:sp>
        <p:nvSpPr>
          <p:cNvPr id="26" name="Shape 282">
            <a:extLst>
              <a:ext uri="{FF2B5EF4-FFF2-40B4-BE49-F238E27FC236}">
                <a16:creationId xmlns:a16="http://schemas.microsoft.com/office/drawing/2014/main" id="{9DC7F09C-8CBB-4F0B-8129-EC6CA626522D}"/>
              </a:ext>
            </a:extLst>
          </p:cNvPr>
          <p:cNvSpPr txBox="1"/>
          <p:nvPr/>
        </p:nvSpPr>
        <p:spPr>
          <a:xfrm>
            <a:off x="5373442" y="4554044"/>
            <a:ext cx="1950821" cy="617959"/>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b="1" dirty="0">
                <a:solidFill>
                  <a:srgbClr val="FF6600"/>
                </a:solidFill>
                <a:latin typeface="Helvetica" panose="020B0604020202020204" pitchFamily="34" charset="0"/>
                <a:ea typeface="Calibri"/>
                <a:cs typeface="Helvetica" panose="020B0604020202020204" pitchFamily="34" charset="0"/>
                <a:sym typeface="Calibri"/>
              </a:rPr>
              <a:t>No such scaling O(100 mW)</a:t>
            </a:r>
          </a:p>
        </p:txBody>
      </p:sp>
      <p:cxnSp>
        <p:nvCxnSpPr>
          <p:cNvPr id="27" name="Shape 283">
            <a:extLst>
              <a:ext uri="{FF2B5EF4-FFF2-40B4-BE49-F238E27FC236}">
                <a16:creationId xmlns:a16="http://schemas.microsoft.com/office/drawing/2014/main" id="{A91E1FD2-3B9B-42C8-8D94-785CCFA6366B}"/>
              </a:ext>
            </a:extLst>
          </p:cNvPr>
          <p:cNvCxnSpPr>
            <a:cxnSpLocks/>
          </p:cNvCxnSpPr>
          <p:nvPr/>
        </p:nvCxnSpPr>
        <p:spPr>
          <a:xfrm flipH="1">
            <a:off x="4826981" y="5091733"/>
            <a:ext cx="1547111" cy="1027028"/>
          </a:xfrm>
          <a:prstGeom prst="straightConnector1">
            <a:avLst/>
          </a:prstGeom>
          <a:noFill/>
          <a:ln w="25400" cap="flat" cmpd="sng">
            <a:solidFill>
              <a:srgbClr val="FF6600"/>
            </a:solidFill>
            <a:prstDash val="solid"/>
            <a:round/>
            <a:headEnd type="none" w="med" len="med"/>
            <a:tailEnd type="stealth" w="lg" len="lg"/>
          </a:ln>
        </p:spPr>
      </p:cxnSp>
      <p:graphicFrame>
        <p:nvGraphicFramePr>
          <p:cNvPr id="28" name="Table 6">
            <a:extLst>
              <a:ext uri="{FF2B5EF4-FFF2-40B4-BE49-F238E27FC236}">
                <a16:creationId xmlns:a16="http://schemas.microsoft.com/office/drawing/2014/main" id="{3221A947-E761-4702-BA3D-B2EFF3946260}"/>
              </a:ext>
            </a:extLst>
          </p:cNvPr>
          <p:cNvGraphicFramePr>
            <a:graphicFrameLocks noGrp="1"/>
          </p:cNvGraphicFramePr>
          <p:nvPr/>
        </p:nvGraphicFramePr>
        <p:xfrm>
          <a:off x="7533202" y="3204629"/>
          <a:ext cx="3810724" cy="3151721"/>
        </p:xfrm>
        <a:graphic>
          <a:graphicData uri="http://schemas.openxmlformats.org/drawingml/2006/table">
            <a:tbl>
              <a:tblPr firstRow="1" bandRow="1">
                <a:tableStyleId>{F5AB1C69-6EDB-4FF4-983F-18BD219EF322}</a:tableStyleId>
              </a:tblPr>
              <a:tblGrid>
                <a:gridCol w="1905362">
                  <a:extLst>
                    <a:ext uri="{9D8B030D-6E8A-4147-A177-3AD203B41FA5}">
                      <a16:colId xmlns:a16="http://schemas.microsoft.com/office/drawing/2014/main" val="3227623664"/>
                    </a:ext>
                  </a:extLst>
                </a:gridCol>
                <a:gridCol w="1905362">
                  <a:extLst>
                    <a:ext uri="{9D8B030D-6E8A-4147-A177-3AD203B41FA5}">
                      <a16:colId xmlns:a16="http://schemas.microsoft.com/office/drawing/2014/main" val="3123520317"/>
                    </a:ext>
                  </a:extLst>
                </a:gridCol>
              </a:tblGrid>
              <a:tr h="7421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808676">
                <a:tc>
                  <a:txBody>
                    <a:bodyPr/>
                    <a:lstStyle/>
                    <a:p>
                      <a:pPr algn="ctr"/>
                      <a:r>
                        <a:rPr lang="en-GB" dirty="0"/>
                        <a:t>Microcontroller (Apollo3)</a:t>
                      </a:r>
                      <a:endParaRPr lang="en-SE" dirty="0"/>
                    </a:p>
                  </a:txBody>
                  <a:tcPr/>
                </a:tc>
                <a:tc>
                  <a:txBody>
                    <a:bodyPr/>
                    <a:lstStyle/>
                    <a:p>
                      <a:pPr algn="ctr"/>
                      <a:r>
                        <a:rPr lang="en-GB" dirty="0"/>
                        <a:t>100s of µW’s (48 to 192 MHz)</a:t>
                      </a:r>
                      <a:endParaRPr lang="en-SE" dirty="0"/>
                    </a:p>
                  </a:txBody>
                  <a:tcPr/>
                </a:tc>
                <a:extLst>
                  <a:ext uri="{0D108BD9-81ED-4DB2-BD59-A6C34878D82A}">
                    <a16:rowId xmlns:a16="http://schemas.microsoft.com/office/drawing/2014/main" val="3359520886"/>
                  </a:ext>
                </a:extLst>
              </a:tr>
              <a:tr h="742146">
                <a:tc>
                  <a:txBody>
                    <a:bodyPr/>
                    <a:lstStyle/>
                    <a:p>
                      <a:pPr algn="ctr"/>
                      <a:r>
                        <a:rPr lang="en-GB" dirty="0"/>
                        <a:t>Sensors </a:t>
                      </a:r>
                      <a:endParaRPr lang="en-SE" dirty="0"/>
                    </a:p>
                  </a:txBody>
                  <a:tcPr/>
                </a:tc>
                <a:tc>
                  <a:txBody>
                    <a:bodyPr/>
                    <a:lstStyle/>
                    <a:p>
                      <a:pPr algn="ctr"/>
                      <a:r>
                        <a:rPr lang="en-GB" dirty="0"/>
                        <a:t>Few to tens of µW’s</a:t>
                      </a:r>
                      <a:endParaRPr lang="en-SE" dirty="0"/>
                    </a:p>
                  </a:txBody>
                  <a:tcPr/>
                </a:tc>
                <a:extLst>
                  <a:ext uri="{0D108BD9-81ED-4DB2-BD59-A6C34878D82A}">
                    <a16:rowId xmlns:a16="http://schemas.microsoft.com/office/drawing/2014/main" val="2377929104"/>
                  </a:ext>
                </a:extLst>
              </a:tr>
              <a:tr h="858753">
                <a:tc>
                  <a:txBody>
                    <a:bodyPr/>
                    <a:lstStyle/>
                    <a:p>
                      <a:pPr algn="ctr"/>
                      <a:r>
                        <a:rPr lang="en-GB" dirty="0"/>
                        <a:t>Transceiver </a:t>
                      </a:r>
                      <a:endParaRPr lang="en-SE" dirty="0"/>
                    </a:p>
                  </a:txBody>
                  <a:tcPr/>
                </a:tc>
                <a:tc>
                  <a:txBody>
                    <a:bodyPr/>
                    <a:lstStyle/>
                    <a:p>
                      <a:pPr algn="ctr"/>
                      <a:r>
                        <a:rPr lang="en-GB" dirty="0"/>
                        <a:t>Tens to Hundreds of </a:t>
                      </a:r>
                      <a:r>
                        <a:rPr lang="en-GB" dirty="0" err="1"/>
                        <a:t>mW’s</a:t>
                      </a:r>
                      <a:endParaRPr lang="en-SE" dirty="0"/>
                    </a:p>
                  </a:txBody>
                  <a:tcPr/>
                </a:tc>
                <a:extLst>
                  <a:ext uri="{0D108BD9-81ED-4DB2-BD59-A6C34878D82A}">
                    <a16:rowId xmlns:a16="http://schemas.microsoft.com/office/drawing/2014/main" val="2163588759"/>
                  </a:ext>
                </a:extLst>
              </a:tr>
            </a:tbl>
          </a:graphicData>
        </a:graphic>
      </p:graphicFrame>
      <p:sp>
        <p:nvSpPr>
          <p:cNvPr id="4" name="Footer Placeholder 3">
            <a:extLst>
              <a:ext uri="{FF2B5EF4-FFF2-40B4-BE49-F238E27FC236}">
                <a16:creationId xmlns:a16="http://schemas.microsoft.com/office/drawing/2014/main" id="{FB462722-D8E8-48F1-9542-34E8A1E9BFEA}"/>
              </a:ext>
            </a:extLst>
          </p:cNvPr>
          <p:cNvSpPr>
            <a:spLocks noGrp="1"/>
          </p:cNvSpPr>
          <p:nvPr>
            <p:ph type="ftr" sz="quarter" idx="11"/>
          </p:nvPr>
        </p:nvSpPr>
        <p:spPr>
          <a:xfrm>
            <a:off x="3918810" y="649287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024739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5400" dirty="0">
                <a:latin typeface="+mj-lt"/>
              </a:rPr>
              <a:t>Let’s look at the battery-life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15923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26</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2"/>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extLst>
              <p:ext uri="{D42A27DB-BD31-4B8C-83A1-F6EECF244321}">
                <p14:modId xmlns:p14="http://schemas.microsoft.com/office/powerpoint/2010/main" val="1437482734"/>
              </p:ext>
            </p:extLst>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pPr marL="0" indent="0">
              <a:buNone/>
            </a:pPr>
            <a:endParaRPr lang="en-US" dirty="0">
              <a:latin typeface="+mj-lt"/>
            </a:endParaRPr>
          </a:p>
        </p:txBody>
      </p:sp>
      <p:sp>
        <p:nvSpPr>
          <p:cNvPr id="4" name="Footer Placeholder 3">
            <a:extLst>
              <a:ext uri="{FF2B5EF4-FFF2-40B4-BE49-F238E27FC236}">
                <a16:creationId xmlns:a16="http://schemas.microsoft.com/office/drawing/2014/main" id="{0E609A38-C941-8CB2-5126-DF8383DB9A31}"/>
              </a:ext>
            </a:extLst>
          </p:cNvPr>
          <p:cNvSpPr>
            <a:spLocks noGrp="1"/>
          </p:cNvSpPr>
          <p:nvPr>
            <p:ph type="ftr" sz="quarter" idx="11"/>
          </p:nvPr>
        </p:nvSpPr>
        <p:spPr>
          <a:xfrm>
            <a:off x="4038599" y="6458689"/>
            <a:ext cx="4114800" cy="365125"/>
          </a:xfrm>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27</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2"/>
          <a:stretch>
            <a:fillRect/>
          </a:stretch>
        </p:blipFill>
        <p:spPr>
          <a:xfrm>
            <a:off x="2814263" y="2198073"/>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566597" y="3528099"/>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3"/>
          <a:stretch>
            <a:fillRect/>
          </a:stretch>
        </p:blipFill>
        <p:spPr>
          <a:xfrm>
            <a:off x="6356755" y="2215373"/>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184259" y="3556673"/>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extLst>
              <p:ext uri="{D42A27DB-BD31-4B8C-83A1-F6EECF244321}">
                <p14:modId xmlns:p14="http://schemas.microsoft.com/office/powerpoint/2010/main" val="746345890"/>
              </p:ext>
            </p:extLst>
          </p:nvPr>
        </p:nvGraphicFramePr>
        <p:xfrm>
          <a:off x="1854200" y="4712048"/>
          <a:ext cx="8128000" cy="200942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53880666"/>
                    </a:ext>
                  </a:extLst>
                </a:gridCol>
                <a:gridCol w="4064000">
                  <a:extLst>
                    <a:ext uri="{9D8B030D-6E8A-4147-A177-3AD203B41FA5}">
                      <a16:colId xmlns:a16="http://schemas.microsoft.com/office/drawing/2014/main" val="4082166559"/>
                    </a:ext>
                  </a:extLst>
                </a:gridCol>
              </a:tblGrid>
              <a:tr h="526067">
                <a:tc>
                  <a:txBody>
                    <a:bodyPr/>
                    <a:lstStyle/>
                    <a:p>
                      <a:pPr algn="ctr"/>
                      <a:r>
                        <a:rPr lang="en-US" dirty="0"/>
                        <a:t>Component</a:t>
                      </a:r>
                    </a:p>
                  </a:txBody>
                  <a:tcPr/>
                </a:tc>
                <a:tc>
                  <a:txBody>
                    <a:bodyPr/>
                    <a:lstStyle/>
                    <a:p>
                      <a:pPr algn="ctr"/>
                      <a:r>
                        <a:rPr lang="en-US" dirty="0"/>
                        <a:t>Current draw</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547569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28</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2"/>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3"/>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extLst>
              <p:ext uri="{D42A27DB-BD31-4B8C-83A1-F6EECF244321}">
                <p14:modId xmlns:p14="http://schemas.microsoft.com/office/powerpoint/2010/main" val="195420971"/>
              </p:ext>
            </p:extLst>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8939" y="3131066"/>
            <a:ext cx="9674122" cy="1258094"/>
          </a:xfrm>
        </p:spPr>
        <p:txBody>
          <a:bodyPr>
            <a:normAutofit fontScale="92500" lnSpcReduction="20000"/>
          </a:bodyPr>
          <a:lstStyle/>
          <a:p>
            <a:pPr marL="0" indent="0" algn="ctr">
              <a:buNone/>
            </a:pPr>
            <a:r>
              <a:rPr lang="en-US" sz="5800" dirty="0">
                <a:latin typeface="+mj-lt"/>
              </a:rPr>
              <a:t>Do we replace batteries every week, month, or years?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959168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t>Get to know the instructor</a:t>
            </a:r>
          </a:p>
        </p:txBody>
      </p:sp>
      <p:sp>
        <p:nvSpPr>
          <p:cNvPr id="3" name="Content Placeholder 2"/>
          <p:cNvSpPr>
            <a:spLocks noGrp="1"/>
          </p:cNvSpPr>
          <p:nvPr>
            <p:ph idx="1"/>
          </p:nvPr>
        </p:nvSpPr>
        <p:spPr>
          <a:xfrm>
            <a:off x="536028" y="1451578"/>
            <a:ext cx="11588952" cy="2003419"/>
          </a:xfrm>
        </p:spPr>
        <p:txBody>
          <a:bodyPr>
            <a:normAutofit/>
          </a:bodyPr>
          <a:lstStyle/>
          <a:p>
            <a:pPr algn="just"/>
            <a:r>
              <a:rPr lang="en-US" dirty="0">
                <a:latin typeface="+mj-lt"/>
              </a:rPr>
              <a:t>Born in India, undergraduate studies in India (2007 - 2011)</a:t>
            </a:r>
          </a:p>
          <a:p>
            <a:pPr algn="just"/>
            <a:r>
              <a:rPr lang="en-US" dirty="0">
                <a:latin typeface="+mj-lt"/>
              </a:rPr>
              <a:t>Developed an interest in wireless embedded systems (2010)</a:t>
            </a:r>
          </a:p>
          <a:p>
            <a:pPr algn="just"/>
            <a:r>
              <a:rPr lang="en-US" dirty="0">
                <a:latin typeface="+mj-lt"/>
              </a:rPr>
              <a:t>One of major project: A wireless camera that takes images of tigers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6" name="Picture 5">
            <a:extLst>
              <a:ext uri="{FF2B5EF4-FFF2-40B4-BE49-F238E27FC236}">
                <a16:creationId xmlns:a16="http://schemas.microsoft.com/office/drawing/2014/main" id="{0B726576-1679-BB36-9E31-E42EB97EA936}"/>
              </a:ext>
            </a:extLst>
          </p:cNvPr>
          <p:cNvPicPr>
            <a:picLocks noChangeAspect="1"/>
          </p:cNvPicPr>
          <p:nvPr/>
        </p:nvPicPr>
        <p:blipFill>
          <a:blip r:embed="rId3"/>
          <a:stretch>
            <a:fillRect/>
          </a:stretch>
        </p:blipFill>
        <p:spPr>
          <a:xfrm>
            <a:off x="3501922" y="4039903"/>
            <a:ext cx="2282226" cy="1366518"/>
          </a:xfrm>
          <a:prstGeom prst="rect">
            <a:avLst/>
          </a:prstGeom>
        </p:spPr>
      </p:pic>
      <p:pic>
        <p:nvPicPr>
          <p:cNvPr id="7" name="Picture 6">
            <a:extLst>
              <a:ext uri="{FF2B5EF4-FFF2-40B4-BE49-F238E27FC236}">
                <a16:creationId xmlns:a16="http://schemas.microsoft.com/office/drawing/2014/main" id="{F1FFF1B1-BA22-E4E1-B549-F63130A8B714}"/>
              </a:ext>
            </a:extLst>
          </p:cNvPr>
          <p:cNvPicPr>
            <a:picLocks noChangeAspect="1"/>
          </p:cNvPicPr>
          <p:nvPr/>
        </p:nvPicPr>
        <p:blipFill>
          <a:blip r:embed="rId4"/>
          <a:stretch>
            <a:fillRect/>
          </a:stretch>
        </p:blipFill>
        <p:spPr>
          <a:xfrm rot="16200000">
            <a:off x="1183904" y="3811160"/>
            <a:ext cx="1366518" cy="1824004"/>
          </a:xfrm>
          <a:prstGeom prst="rect">
            <a:avLst/>
          </a:prstGeom>
        </p:spPr>
      </p:pic>
      <p:pic>
        <p:nvPicPr>
          <p:cNvPr id="8" name="Picture 7">
            <a:extLst>
              <a:ext uri="{FF2B5EF4-FFF2-40B4-BE49-F238E27FC236}">
                <a16:creationId xmlns:a16="http://schemas.microsoft.com/office/drawing/2014/main" id="{D7021689-39CB-9D5B-D30D-4CED1ADFA96B}"/>
              </a:ext>
            </a:extLst>
          </p:cNvPr>
          <p:cNvPicPr>
            <a:picLocks noChangeAspect="1"/>
          </p:cNvPicPr>
          <p:nvPr/>
        </p:nvPicPr>
        <p:blipFill>
          <a:blip r:embed="rId5"/>
          <a:stretch>
            <a:fillRect/>
          </a:stretch>
        </p:blipFill>
        <p:spPr>
          <a:xfrm rot="16200000">
            <a:off x="6735650" y="3811160"/>
            <a:ext cx="1366518" cy="1824005"/>
          </a:xfrm>
          <a:prstGeom prst="rect">
            <a:avLst/>
          </a:prstGeom>
        </p:spPr>
      </p:pic>
      <p:sp>
        <p:nvSpPr>
          <p:cNvPr id="9" name="TextBox 8">
            <a:extLst>
              <a:ext uri="{FF2B5EF4-FFF2-40B4-BE49-F238E27FC236}">
                <a16:creationId xmlns:a16="http://schemas.microsoft.com/office/drawing/2014/main" id="{FFE187B7-8532-EEF9-ECED-753C19F03CDE}"/>
              </a:ext>
            </a:extLst>
          </p:cNvPr>
          <p:cNvSpPr txBox="1"/>
          <p:nvPr/>
        </p:nvSpPr>
        <p:spPr>
          <a:xfrm>
            <a:off x="605970" y="5440819"/>
            <a:ext cx="2522384" cy="276999"/>
          </a:xfrm>
          <a:prstGeom prst="rect">
            <a:avLst/>
          </a:prstGeom>
          <a:noFill/>
        </p:spPr>
        <p:txBody>
          <a:bodyPr wrap="square" rtlCol="0">
            <a:spAutoFit/>
          </a:bodyPr>
          <a:lstStyle/>
          <a:p>
            <a:pPr algn="ctr"/>
            <a:r>
              <a:rPr lang="en-US" sz="1200" dirty="0">
                <a:latin typeface="+mj-lt"/>
              </a:rPr>
              <a:t>Version 0.1 (</a:t>
            </a:r>
            <a:r>
              <a:rPr lang="en-US" sz="1200" dirty="0" err="1">
                <a:latin typeface="+mj-lt"/>
              </a:rPr>
              <a:t>Meshnetics</a:t>
            </a:r>
            <a:r>
              <a:rPr lang="en-US" sz="1200" dirty="0">
                <a:latin typeface="+mj-lt"/>
              </a:rPr>
              <a:t>)</a:t>
            </a:r>
          </a:p>
        </p:txBody>
      </p:sp>
      <p:sp>
        <p:nvSpPr>
          <p:cNvPr id="10" name="TextBox 9">
            <a:extLst>
              <a:ext uri="{FF2B5EF4-FFF2-40B4-BE49-F238E27FC236}">
                <a16:creationId xmlns:a16="http://schemas.microsoft.com/office/drawing/2014/main" id="{2A977FDD-1BDA-8D15-8788-DA496196E4F3}"/>
              </a:ext>
            </a:extLst>
          </p:cNvPr>
          <p:cNvSpPr txBox="1"/>
          <p:nvPr/>
        </p:nvSpPr>
        <p:spPr>
          <a:xfrm>
            <a:off x="3261764" y="5453294"/>
            <a:ext cx="2522384" cy="276999"/>
          </a:xfrm>
          <a:prstGeom prst="rect">
            <a:avLst/>
          </a:prstGeom>
          <a:noFill/>
        </p:spPr>
        <p:txBody>
          <a:bodyPr wrap="square" rtlCol="0">
            <a:spAutoFit/>
          </a:bodyPr>
          <a:lstStyle/>
          <a:p>
            <a:pPr algn="ctr"/>
            <a:r>
              <a:rPr lang="en-US" sz="1200" dirty="0">
                <a:latin typeface="+mj-lt"/>
              </a:rPr>
              <a:t>Version 0.2 (</a:t>
            </a:r>
            <a:r>
              <a:rPr lang="en-US" sz="1200" dirty="0" err="1">
                <a:latin typeface="+mj-lt"/>
              </a:rPr>
              <a:t>ZigBit</a:t>
            </a:r>
            <a:r>
              <a:rPr lang="en-US" sz="1200" dirty="0">
                <a:latin typeface="+mj-lt"/>
              </a:rPr>
              <a:t>)</a:t>
            </a:r>
          </a:p>
        </p:txBody>
      </p:sp>
      <p:sp>
        <p:nvSpPr>
          <p:cNvPr id="12" name="TextBox 11">
            <a:extLst>
              <a:ext uri="{FF2B5EF4-FFF2-40B4-BE49-F238E27FC236}">
                <a16:creationId xmlns:a16="http://schemas.microsoft.com/office/drawing/2014/main" id="{AEFF6690-DBB5-6552-267E-60FEC068E630}"/>
              </a:ext>
            </a:extLst>
          </p:cNvPr>
          <p:cNvSpPr txBox="1"/>
          <p:nvPr/>
        </p:nvSpPr>
        <p:spPr>
          <a:xfrm>
            <a:off x="5917558" y="5440818"/>
            <a:ext cx="3059412" cy="276999"/>
          </a:xfrm>
          <a:prstGeom prst="rect">
            <a:avLst/>
          </a:prstGeom>
          <a:noFill/>
        </p:spPr>
        <p:txBody>
          <a:bodyPr wrap="square" rtlCol="0">
            <a:spAutoFit/>
          </a:bodyPr>
          <a:lstStyle/>
          <a:p>
            <a:pPr algn="ctr"/>
            <a:r>
              <a:rPr lang="en-US" sz="1200" dirty="0">
                <a:latin typeface="+mj-lt"/>
              </a:rPr>
              <a:t>Version 0.3 (RFA1, Contiki OS)</a:t>
            </a:r>
          </a:p>
        </p:txBody>
      </p:sp>
      <p:pic>
        <p:nvPicPr>
          <p:cNvPr id="13" name="Picture 12">
            <a:extLst>
              <a:ext uri="{FF2B5EF4-FFF2-40B4-BE49-F238E27FC236}">
                <a16:creationId xmlns:a16="http://schemas.microsoft.com/office/drawing/2014/main" id="{E353CD5C-617E-8CB2-B094-2989DE493936}"/>
              </a:ext>
            </a:extLst>
          </p:cNvPr>
          <p:cNvPicPr>
            <a:picLocks noChangeAspect="1"/>
          </p:cNvPicPr>
          <p:nvPr/>
        </p:nvPicPr>
        <p:blipFill>
          <a:blip r:embed="rId6"/>
          <a:stretch>
            <a:fillRect/>
          </a:stretch>
        </p:blipFill>
        <p:spPr>
          <a:xfrm rot="16200000">
            <a:off x="8779361" y="3716596"/>
            <a:ext cx="2549662" cy="1912246"/>
          </a:xfrm>
          <a:prstGeom prst="rect">
            <a:avLst/>
          </a:prstGeom>
        </p:spPr>
      </p:pic>
      <p:sp>
        <p:nvSpPr>
          <p:cNvPr id="14" name="TextBox 13">
            <a:extLst>
              <a:ext uri="{FF2B5EF4-FFF2-40B4-BE49-F238E27FC236}">
                <a16:creationId xmlns:a16="http://schemas.microsoft.com/office/drawing/2014/main" id="{25304D16-DFB1-1510-258A-C71B48D355AC}"/>
              </a:ext>
            </a:extLst>
          </p:cNvPr>
          <p:cNvSpPr txBox="1"/>
          <p:nvPr/>
        </p:nvSpPr>
        <p:spPr>
          <a:xfrm>
            <a:off x="8976970" y="5947550"/>
            <a:ext cx="2304197" cy="276999"/>
          </a:xfrm>
          <a:prstGeom prst="rect">
            <a:avLst/>
          </a:prstGeom>
          <a:noFill/>
        </p:spPr>
        <p:txBody>
          <a:bodyPr wrap="square" rtlCol="0">
            <a:spAutoFit/>
          </a:bodyPr>
          <a:lstStyle/>
          <a:p>
            <a:pPr algn="ctr"/>
            <a:r>
              <a:rPr lang="en-US" sz="1200" dirty="0">
                <a:latin typeface="+mj-lt"/>
              </a:rPr>
              <a:t>Image taken under infrared flash</a:t>
            </a:r>
          </a:p>
        </p:txBody>
      </p:sp>
    </p:spTree>
    <p:extLst>
      <p:ext uri="{BB962C8B-B14F-4D97-AF65-F5344CB8AC3E}">
        <p14:creationId xmlns:p14="http://schemas.microsoft.com/office/powerpoint/2010/main" val="1788844348"/>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30</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Wireless embedded systems has an energy challenge</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5" name="Picture 4">
            <a:extLst>
              <a:ext uri="{FF2B5EF4-FFF2-40B4-BE49-F238E27FC236}">
                <a16:creationId xmlns:a16="http://schemas.microsoft.com/office/drawing/2014/main" id="{08D085DF-A843-CD3A-AE34-8B4BA835D82F}"/>
              </a:ext>
            </a:extLst>
          </p:cNvPr>
          <p:cNvPicPr>
            <a:picLocks noChangeAspect="1"/>
          </p:cNvPicPr>
          <p:nvPr/>
        </p:nvPicPr>
        <p:blipFill>
          <a:blip r:embed="rId3"/>
          <a:stretch>
            <a:fillRect/>
          </a:stretch>
        </p:blipFill>
        <p:spPr>
          <a:xfrm>
            <a:off x="1002001" y="1402080"/>
            <a:ext cx="4954270" cy="4954270"/>
          </a:xfrm>
          <a:prstGeom prst="rect">
            <a:avLst/>
          </a:prstGeom>
        </p:spPr>
      </p:pic>
      <p:pic>
        <p:nvPicPr>
          <p:cNvPr id="12" name="Picture 11" descr="A picture containing outdoor, several&#10;&#10;Description automatically generated">
            <a:extLst>
              <a:ext uri="{FF2B5EF4-FFF2-40B4-BE49-F238E27FC236}">
                <a16:creationId xmlns:a16="http://schemas.microsoft.com/office/drawing/2014/main" id="{E071B93E-C67E-4CEC-ADFB-8C49FB87CAAF}"/>
              </a:ext>
            </a:extLst>
          </p:cNvPr>
          <p:cNvPicPr>
            <a:picLocks noChangeAspect="1"/>
          </p:cNvPicPr>
          <p:nvPr/>
        </p:nvPicPr>
        <p:blipFill>
          <a:blip r:embed="rId4"/>
          <a:stretch>
            <a:fillRect/>
          </a:stretch>
        </p:blipFill>
        <p:spPr>
          <a:xfrm>
            <a:off x="6248622" y="1402080"/>
            <a:ext cx="4954270" cy="4954270"/>
          </a:xfrm>
          <a:prstGeom prst="rect">
            <a:avLst/>
          </a:prstGeom>
        </p:spPr>
      </p:pic>
    </p:spTree>
    <p:extLst>
      <p:ext uri="{BB962C8B-B14F-4D97-AF65-F5344CB8AC3E}">
        <p14:creationId xmlns:p14="http://schemas.microsoft.com/office/powerpoint/2010/main" val="173104755"/>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5400" dirty="0">
                <a:latin typeface="+mj-lt"/>
              </a:rPr>
              <a:t>Backscatter transmissions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9276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32</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sz="4000" dirty="0"/>
              <a:t>Backscatter transmits at (up to) 10000x lower power consumption than conventional radios</a:t>
            </a:r>
            <a:endParaRPr lang="en-SE" sz="4000" dirty="0"/>
          </a:p>
        </p:txBody>
      </p:sp>
      <p:sp>
        <p:nvSpPr>
          <p:cNvPr id="36" name="Footer Placeholder 1">
            <a:extLst>
              <a:ext uri="{FF2B5EF4-FFF2-40B4-BE49-F238E27FC236}">
                <a16:creationId xmlns:a16="http://schemas.microsoft.com/office/drawing/2014/main" id="{16B56064-49D9-F6B9-6AEF-93AA53B8D4F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33</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One way to understand backscatter transmissions</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4" name="Picture 3" descr="A picture containing indoor, floor, wooden, electronics&#10;&#10;Description automatically generated">
            <a:extLst>
              <a:ext uri="{FF2B5EF4-FFF2-40B4-BE49-F238E27FC236}">
                <a16:creationId xmlns:a16="http://schemas.microsoft.com/office/drawing/2014/main" id="{8ECC1B11-F225-68A2-A435-C7DDDCD66F10}"/>
              </a:ext>
            </a:extLst>
          </p:cNvPr>
          <p:cNvPicPr>
            <a:picLocks noChangeAspect="1"/>
          </p:cNvPicPr>
          <p:nvPr/>
        </p:nvPicPr>
        <p:blipFill>
          <a:blip r:embed="rId3"/>
          <a:stretch>
            <a:fillRect/>
          </a:stretch>
        </p:blipFill>
        <p:spPr>
          <a:xfrm>
            <a:off x="3597780" y="1867435"/>
            <a:ext cx="4996440" cy="4037527"/>
          </a:xfrm>
          <a:prstGeom prst="rect">
            <a:avLst/>
          </a:prstGeom>
        </p:spPr>
      </p:pic>
    </p:spTree>
    <p:extLst>
      <p:ext uri="{BB962C8B-B14F-4D97-AF65-F5344CB8AC3E}">
        <p14:creationId xmlns:p14="http://schemas.microsoft.com/office/powerpoint/2010/main" val="170891705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34</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t>Backscatter is not a new transmission mechanism</a:t>
            </a:r>
            <a:endParaRPr lang="en-SE" sz="4000" dirty="0"/>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FM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35</a:t>
            </a:fld>
            <a:endParaRPr lang="en-US"/>
          </a:p>
        </p:txBody>
      </p:sp>
      <p:sp>
        <p:nvSpPr>
          <p:cNvPr id="7" name="TextBox 6">
            <a:extLst>
              <a:ext uri="{FF2B5EF4-FFF2-40B4-BE49-F238E27FC236}">
                <a16:creationId xmlns:a16="http://schemas.microsoft.com/office/drawing/2014/main" id="{17560914-5027-A742-A50C-25AC880026E2}"/>
              </a:ext>
            </a:extLst>
          </p:cNvPr>
          <p:cNvSpPr txBox="1"/>
          <p:nvPr/>
        </p:nvSpPr>
        <p:spPr>
          <a:xfrm>
            <a:off x="1857981" y="6356350"/>
            <a:ext cx="8257809" cy="338554"/>
          </a:xfrm>
          <a:prstGeom prst="rect">
            <a:avLst/>
          </a:prstGeom>
          <a:noFill/>
        </p:spPr>
        <p:txBody>
          <a:bodyPr wrap="square" rtlCol="0">
            <a:spAutoFit/>
          </a:bodyPr>
          <a:lstStyle/>
          <a:p>
            <a:pPr algn="ctr"/>
            <a:r>
              <a:rPr lang="en-US" sz="1600" dirty="0">
                <a:latin typeface="+mj-lt"/>
                <a:ea typeface="Calibri" charset="0"/>
                <a:cs typeface="Calibri" charset="0"/>
              </a:rPr>
              <a:t>FM Backscatter: Enabling Connected Cities and Smart Fabrics, USENIX NSDI 2017</a:t>
            </a:r>
            <a:endParaRPr lang="en-US" sz="1600" b="1" dirty="0">
              <a:latin typeface="+mj-lt"/>
              <a:ea typeface="Calibri" charset="0"/>
              <a:cs typeface="Calibri" charset="0"/>
            </a:endParaRPr>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pic>
        <p:nvPicPr>
          <p:cNvPr id="3" name="Online Media 2" descr="FM Backscatter">
            <a:hlinkClick r:id="" action="ppaction://media"/>
            <a:extLst>
              <a:ext uri="{FF2B5EF4-FFF2-40B4-BE49-F238E27FC236}">
                <a16:creationId xmlns:a16="http://schemas.microsoft.com/office/drawing/2014/main" id="{88606DE8-6880-A5F7-78B9-ECB324D807B9}"/>
              </a:ext>
            </a:extLst>
          </p:cNvPr>
          <p:cNvPicPr>
            <a:picLocks noRot="1" noChangeAspect="1"/>
          </p:cNvPicPr>
          <p:nvPr>
            <a:videoFile r:link="rId1"/>
          </p:nvPr>
        </p:nvPicPr>
        <p:blipFill>
          <a:blip r:embed="rId4"/>
          <a:stretch>
            <a:fillRect/>
          </a:stretch>
        </p:blipFill>
        <p:spPr>
          <a:xfrm>
            <a:off x="2273161" y="1410100"/>
            <a:ext cx="7427447" cy="4196508"/>
          </a:xfrm>
          <a:prstGeom prst="rect">
            <a:avLst/>
          </a:prstGeom>
        </p:spPr>
      </p:pic>
    </p:spTree>
    <p:extLst>
      <p:ext uri="{BB962C8B-B14F-4D97-AF65-F5344CB8AC3E}">
        <p14:creationId xmlns:p14="http://schemas.microsoft.com/office/powerpoint/2010/main" val="729354913"/>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Lst>
  </p:timing>
  <p:extLst>
    <p:ext uri="{E180D4A7-C9FB-4DFB-919C-405C955672EB}">
      <p14:showEvtLst xmlns:p14="http://schemas.microsoft.com/office/powerpoint/2010/main">
        <p14:playEvt time="37824" objId="5"/>
        <p14:stopEvt time="66940" objId="5"/>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TV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36</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0" name="TextBox 9">
            <a:extLst>
              <a:ext uri="{FF2B5EF4-FFF2-40B4-BE49-F238E27FC236}">
                <a16:creationId xmlns:a16="http://schemas.microsoft.com/office/drawing/2014/main" id="{809158DC-0544-AC36-BF77-FBEAE3F68C9A}"/>
              </a:ext>
            </a:extLst>
          </p:cNvPr>
          <p:cNvSpPr txBox="1"/>
          <p:nvPr/>
        </p:nvSpPr>
        <p:spPr>
          <a:xfrm>
            <a:off x="2160635" y="6364229"/>
            <a:ext cx="7421247" cy="338554"/>
          </a:xfrm>
          <a:prstGeom prst="rect">
            <a:avLst/>
          </a:prstGeom>
          <a:noFill/>
        </p:spPr>
        <p:txBody>
          <a:bodyPr wrap="square" rtlCol="0">
            <a:spAutoFit/>
          </a:bodyPr>
          <a:lstStyle/>
          <a:p>
            <a:pPr algn="ctr"/>
            <a:r>
              <a:rPr lang="en-US" sz="1600" dirty="0">
                <a:latin typeface="+mj-lt"/>
                <a:ea typeface="Calibri" charset="0"/>
                <a:cs typeface="Calibri" charset="0"/>
              </a:rPr>
              <a:t>Ambient Backscatter: Wireless Communication Out of Thin Air, ACM SIGCOMM 2013</a:t>
            </a:r>
            <a:endParaRPr lang="en-US" sz="1600" b="1" dirty="0">
              <a:latin typeface="+mj-lt"/>
              <a:ea typeface="Calibri" charset="0"/>
              <a:cs typeface="Calibri" charset="0"/>
            </a:endParaRPr>
          </a:p>
        </p:txBody>
      </p:sp>
      <p:pic>
        <p:nvPicPr>
          <p:cNvPr id="3" name="Online Media 2" descr="Ambient Backscatter">
            <a:hlinkClick r:id="" action="ppaction://media"/>
            <a:extLst>
              <a:ext uri="{FF2B5EF4-FFF2-40B4-BE49-F238E27FC236}">
                <a16:creationId xmlns:a16="http://schemas.microsoft.com/office/drawing/2014/main" id="{DD9CC411-9C2D-E668-2B07-B011B499952B}"/>
              </a:ext>
            </a:extLst>
          </p:cNvPr>
          <p:cNvPicPr>
            <a:picLocks noRot="1" noChangeAspect="1"/>
          </p:cNvPicPr>
          <p:nvPr>
            <a:videoFile r:link="rId1"/>
          </p:nvPr>
        </p:nvPicPr>
        <p:blipFill>
          <a:blip r:embed="rId4"/>
          <a:stretch>
            <a:fillRect/>
          </a:stretch>
        </p:blipFill>
        <p:spPr>
          <a:xfrm>
            <a:off x="2251495" y="1542847"/>
            <a:ext cx="7239526" cy="4090332"/>
          </a:xfrm>
          <a:prstGeom prst="rect">
            <a:avLst/>
          </a:prstGeom>
        </p:spPr>
      </p:pic>
    </p:spTree>
    <p:extLst>
      <p:ext uri="{BB962C8B-B14F-4D97-AF65-F5344CB8AC3E}">
        <p14:creationId xmlns:p14="http://schemas.microsoft.com/office/powerpoint/2010/main" val="2155549757"/>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p:bldLst>
  </p:timing>
  <p:extLst>
    <p:ext uri="{E180D4A7-C9FB-4DFB-919C-405C955672EB}">
      <p14:showEvtLst xmlns:p14="http://schemas.microsoft.com/office/powerpoint/2010/main">
        <p14:playEvt time="37824" objId="5"/>
        <p14:stopEvt time="66940" objId="5"/>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a:t>
            </a:r>
            <a:r>
              <a:rPr lang="en-US" dirty="0" err="1"/>
              <a:t>WiFi</a:t>
            </a:r>
            <a:r>
              <a:rPr lang="en-US" dirty="0"/>
              <a:t>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37</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7" name="Footer Placeholder 1">
            <a:extLst>
              <a:ext uri="{FF2B5EF4-FFF2-40B4-BE49-F238E27FC236}">
                <a16:creationId xmlns:a16="http://schemas.microsoft.com/office/drawing/2014/main" id="{3745ABA6-749E-06FA-DA4A-C105A73B28F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Online Media 4" descr="WiFi Backscatter: Connecting RF-Powered Devices to the Internet">
            <a:hlinkClick r:id="" action="ppaction://media"/>
            <a:extLst>
              <a:ext uri="{FF2B5EF4-FFF2-40B4-BE49-F238E27FC236}">
                <a16:creationId xmlns:a16="http://schemas.microsoft.com/office/drawing/2014/main" id="{BCC43889-07DB-A0A1-2CBC-47291E0951C1}"/>
              </a:ext>
            </a:extLst>
          </p:cNvPr>
          <p:cNvPicPr>
            <a:picLocks noRot="1" noChangeAspect="1"/>
          </p:cNvPicPr>
          <p:nvPr>
            <a:videoFile r:link="rId1"/>
          </p:nvPr>
        </p:nvPicPr>
        <p:blipFill>
          <a:blip r:embed="rId4"/>
          <a:stretch>
            <a:fillRect/>
          </a:stretch>
        </p:blipFill>
        <p:spPr>
          <a:xfrm>
            <a:off x="2552525" y="1629052"/>
            <a:ext cx="7086950" cy="4004127"/>
          </a:xfrm>
          <a:prstGeom prst="rect">
            <a:avLst/>
          </a:prstGeom>
        </p:spPr>
      </p:pic>
    </p:spTree>
    <p:extLst>
      <p:ext uri="{BB962C8B-B14F-4D97-AF65-F5344CB8AC3E}">
        <p14:creationId xmlns:p14="http://schemas.microsoft.com/office/powerpoint/2010/main" val="1551806974"/>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Long range backscatter transmissions using  </a:t>
            </a:r>
            <a:r>
              <a:rPr lang="en-US" sz="4000" dirty="0" err="1"/>
              <a:t>LoRea</a:t>
            </a:r>
            <a:endParaRPr lang="en-US" sz="4000" dirty="0"/>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38</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48026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39</a:t>
            </a:fld>
            <a:endParaRPr lang="en-US"/>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algn="ctr"/>
            <a:r>
              <a:rPr lang="en-US" sz="1600" dirty="0">
                <a:latin typeface="+mj-lt"/>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algn="ctr"/>
            <a:r>
              <a:rPr lang="en-US" sz="1600" dirty="0">
                <a:latin typeface="+mj-lt"/>
              </a:rPr>
              <a:t>Receiving transmissions 1km away from the setup</a:t>
            </a:r>
          </a:p>
        </p:txBody>
      </p:sp>
      <p:sp>
        <p:nvSpPr>
          <p:cNvPr id="6" name="Footer Placeholder 5">
            <a:extLst>
              <a:ext uri="{FF2B5EF4-FFF2-40B4-BE49-F238E27FC236}">
                <a16:creationId xmlns:a16="http://schemas.microsoft.com/office/drawing/2014/main" id="{55B36690-BCDC-448E-9117-44171F9D20CF}"/>
              </a:ext>
            </a:extLst>
          </p:cNvPr>
          <p:cNvSpPr>
            <a:spLocks noGrp="1"/>
          </p:cNvSpPr>
          <p:nvPr>
            <p:ph type="ftr" sz="quarter" idx="11"/>
          </p:nvPr>
        </p:nvSpPr>
        <p:spPr>
          <a:xfrm>
            <a:off x="4038600" y="648265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6922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t>Get to know the instructor</a:t>
            </a:r>
          </a:p>
        </p:txBody>
      </p:sp>
      <p:sp>
        <p:nvSpPr>
          <p:cNvPr id="3" name="Content Placeholder 2"/>
          <p:cNvSpPr>
            <a:spLocks noGrp="1"/>
          </p:cNvSpPr>
          <p:nvPr>
            <p:ph idx="1"/>
          </p:nvPr>
        </p:nvSpPr>
        <p:spPr>
          <a:xfrm>
            <a:off x="536028" y="1451578"/>
            <a:ext cx="11525037" cy="2003419"/>
          </a:xfrm>
        </p:spPr>
        <p:txBody>
          <a:bodyPr>
            <a:normAutofit/>
          </a:bodyPr>
          <a:lstStyle/>
          <a:p>
            <a:pPr algn="just"/>
            <a:r>
              <a:rPr lang="en-US" dirty="0">
                <a:latin typeface="+mj-lt"/>
              </a:rPr>
              <a:t>Build real systems.  Functional prototypes.</a:t>
            </a:r>
          </a:p>
          <a:p>
            <a:pPr algn="just"/>
            <a:r>
              <a:rPr lang="en-US" dirty="0">
                <a:latin typeface="+mj-lt"/>
              </a:rPr>
              <a:t>Commonly, my work involves working at the intersection of computer science, electrical engineering and communication</a:t>
            </a:r>
          </a:p>
          <a:p>
            <a:pPr algn="just"/>
            <a:r>
              <a:rPr lang="en-US" dirty="0">
                <a:latin typeface="+mj-lt"/>
              </a:rPr>
              <a:t>Highly collaborative: Authors from three different continents, different areas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15" name="Picture 14">
            <a:extLst>
              <a:ext uri="{FF2B5EF4-FFF2-40B4-BE49-F238E27FC236}">
                <a16:creationId xmlns:a16="http://schemas.microsoft.com/office/drawing/2014/main" id="{5D3E2BEF-3598-06B2-9055-B747ADFF3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35" y="3409411"/>
            <a:ext cx="4134661" cy="2756922"/>
          </a:xfrm>
          <a:prstGeom prst="rect">
            <a:avLst/>
          </a:prstGeom>
        </p:spPr>
      </p:pic>
      <p:pic>
        <p:nvPicPr>
          <p:cNvPr id="16" name="Picture 15">
            <a:extLst>
              <a:ext uri="{FF2B5EF4-FFF2-40B4-BE49-F238E27FC236}">
                <a16:creationId xmlns:a16="http://schemas.microsoft.com/office/drawing/2014/main" id="{375513D9-936C-73DC-BD2A-90D3FB733111}"/>
              </a:ext>
            </a:extLst>
          </p:cNvPr>
          <p:cNvPicPr>
            <a:picLocks noChangeAspect="1"/>
          </p:cNvPicPr>
          <p:nvPr/>
        </p:nvPicPr>
        <p:blipFill>
          <a:blip r:embed="rId4"/>
          <a:stretch>
            <a:fillRect/>
          </a:stretch>
        </p:blipFill>
        <p:spPr>
          <a:xfrm>
            <a:off x="3666999" y="3713710"/>
            <a:ext cx="2162398" cy="1840338"/>
          </a:xfrm>
          <a:prstGeom prst="rect">
            <a:avLst/>
          </a:prstGeom>
        </p:spPr>
      </p:pic>
      <p:pic>
        <p:nvPicPr>
          <p:cNvPr id="17" name="Picture 16">
            <a:extLst>
              <a:ext uri="{FF2B5EF4-FFF2-40B4-BE49-F238E27FC236}">
                <a16:creationId xmlns:a16="http://schemas.microsoft.com/office/drawing/2014/main" id="{C2AB3377-3B2E-4D97-E24C-BDFA825BDE3E}"/>
              </a:ext>
            </a:extLst>
          </p:cNvPr>
          <p:cNvPicPr>
            <a:picLocks noChangeAspect="1"/>
          </p:cNvPicPr>
          <p:nvPr/>
        </p:nvPicPr>
        <p:blipFill>
          <a:blip r:embed="rId5"/>
          <a:stretch>
            <a:fillRect/>
          </a:stretch>
        </p:blipFill>
        <p:spPr>
          <a:xfrm>
            <a:off x="6185714" y="3713711"/>
            <a:ext cx="2954966" cy="1840338"/>
          </a:xfrm>
          <a:prstGeom prst="rect">
            <a:avLst/>
          </a:prstGeom>
        </p:spPr>
      </p:pic>
      <p:pic>
        <p:nvPicPr>
          <p:cNvPr id="18" name="Picture 17">
            <a:extLst>
              <a:ext uri="{FF2B5EF4-FFF2-40B4-BE49-F238E27FC236}">
                <a16:creationId xmlns:a16="http://schemas.microsoft.com/office/drawing/2014/main" id="{21192F8F-C67B-3ACF-AE8B-24749FB744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9551" y="3704293"/>
            <a:ext cx="2402760" cy="2402760"/>
          </a:xfrm>
          <a:prstGeom prst="rect">
            <a:avLst/>
          </a:prstGeom>
        </p:spPr>
      </p:pic>
      <p:sp>
        <p:nvSpPr>
          <p:cNvPr id="19" name="TextBox 18">
            <a:extLst>
              <a:ext uri="{FF2B5EF4-FFF2-40B4-BE49-F238E27FC236}">
                <a16:creationId xmlns:a16="http://schemas.microsoft.com/office/drawing/2014/main" id="{B454D4FB-258A-9333-F6B2-B00C27B49B0A}"/>
              </a:ext>
            </a:extLst>
          </p:cNvPr>
          <p:cNvSpPr txBox="1"/>
          <p:nvPr/>
        </p:nvSpPr>
        <p:spPr>
          <a:xfrm>
            <a:off x="1595536" y="5953164"/>
            <a:ext cx="1688578" cy="307777"/>
          </a:xfrm>
          <a:prstGeom prst="rect">
            <a:avLst/>
          </a:prstGeom>
          <a:noFill/>
        </p:spPr>
        <p:txBody>
          <a:bodyPr wrap="square" rtlCol="0">
            <a:spAutoFit/>
          </a:bodyPr>
          <a:lstStyle/>
          <a:p>
            <a:r>
              <a:rPr lang="en-US" sz="1400" dirty="0">
                <a:latin typeface="+mj-lt"/>
              </a:rPr>
              <a:t>[ACM SENSYS 2017]</a:t>
            </a:r>
          </a:p>
        </p:txBody>
      </p:sp>
      <p:sp>
        <p:nvSpPr>
          <p:cNvPr id="20" name="TextBox 19">
            <a:extLst>
              <a:ext uri="{FF2B5EF4-FFF2-40B4-BE49-F238E27FC236}">
                <a16:creationId xmlns:a16="http://schemas.microsoft.com/office/drawing/2014/main" id="{5779A4E5-259E-CB90-0F54-4674EB1B195E}"/>
              </a:ext>
            </a:extLst>
          </p:cNvPr>
          <p:cNvSpPr txBox="1"/>
          <p:nvPr/>
        </p:nvSpPr>
        <p:spPr>
          <a:xfrm>
            <a:off x="4082685" y="5953164"/>
            <a:ext cx="1836984" cy="307777"/>
          </a:xfrm>
          <a:prstGeom prst="rect">
            <a:avLst/>
          </a:prstGeom>
          <a:noFill/>
        </p:spPr>
        <p:txBody>
          <a:bodyPr wrap="square" rtlCol="0">
            <a:spAutoFit/>
          </a:bodyPr>
          <a:lstStyle/>
          <a:p>
            <a:r>
              <a:rPr lang="en-US" sz="1400" dirty="0">
                <a:latin typeface="+mj-lt"/>
              </a:rPr>
              <a:t>[ACM MOBISYS 2020]</a:t>
            </a:r>
          </a:p>
        </p:txBody>
      </p:sp>
      <p:sp>
        <p:nvSpPr>
          <p:cNvPr id="21" name="TextBox 20">
            <a:extLst>
              <a:ext uri="{FF2B5EF4-FFF2-40B4-BE49-F238E27FC236}">
                <a16:creationId xmlns:a16="http://schemas.microsoft.com/office/drawing/2014/main" id="{247A119E-A197-163C-08A4-E2B8EA4C830D}"/>
              </a:ext>
            </a:extLst>
          </p:cNvPr>
          <p:cNvSpPr txBox="1"/>
          <p:nvPr/>
        </p:nvSpPr>
        <p:spPr>
          <a:xfrm>
            <a:off x="7240491" y="5953163"/>
            <a:ext cx="1900189" cy="307777"/>
          </a:xfrm>
          <a:prstGeom prst="rect">
            <a:avLst/>
          </a:prstGeom>
          <a:noFill/>
        </p:spPr>
        <p:txBody>
          <a:bodyPr wrap="square" rtlCol="0">
            <a:spAutoFit/>
          </a:bodyPr>
          <a:lstStyle/>
          <a:p>
            <a:r>
              <a:rPr lang="en-US" sz="1400" dirty="0">
                <a:latin typeface="+mj-lt"/>
              </a:rPr>
              <a:t>[ACM MOBICOM 2020]</a:t>
            </a:r>
          </a:p>
        </p:txBody>
      </p:sp>
      <p:sp>
        <p:nvSpPr>
          <p:cNvPr id="22" name="TextBox 21">
            <a:extLst>
              <a:ext uri="{FF2B5EF4-FFF2-40B4-BE49-F238E27FC236}">
                <a16:creationId xmlns:a16="http://schemas.microsoft.com/office/drawing/2014/main" id="{5C5B855F-66F0-F909-A5FA-048F1819DA1B}"/>
              </a:ext>
            </a:extLst>
          </p:cNvPr>
          <p:cNvSpPr txBox="1"/>
          <p:nvPr/>
        </p:nvSpPr>
        <p:spPr>
          <a:xfrm>
            <a:off x="10059335" y="5926316"/>
            <a:ext cx="1688578" cy="307777"/>
          </a:xfrm>
          <a:prstGeom prst="rect">
            <a:avLst/>
          </a:prstGeom>
          <a:noFill/>
        </p:spPr>
        <p:txBody>
          <a:bodyPr wrap="square" rtlCol="0">
            <a:spAutoFit/>
          </a:bodyPr>
          <a:lstStyle/>
          <a:p>
            <a:r>
              <a:rPr lang="en-US" sz="1400" dirty="0">
                <a:latin typeface="+mj-lt"/>
              </a:rPr>
              <a:t>[ACM VLCS 2017]</a:t>
            </a:r>
          </a:p>
        </p:txBody>
      </p:sp>
    </p:spTree>
    <p:extLst>
      <p:ext uri="{BB962C8B-B14F-4D97-AF65-F5344CB8AC3E}">
        <p14:creationId xmlns:p14="http://schemas.microsoft.com/office/powerpoint/2010/main" val="1904657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34726" cy="1325563"/>
          </a:xfrm>
        </p:spPr>
        <p:txBody>
          <a:bodyPr>
            <a:normAutofit/>
          </a:bodyPr>
          <a:lstStyle/>
          <a:p>
            <a:r>
              <a:rPr lang="en-US" sz="4000" dirty="0" err="1"/>
              <a:t>LoRea</a:t>
            </a:r>
            <a:r>
              <a:rPr lang="en-US" sz="4000" dirty="0"/>
              <a:t> achieved the highest demonstrated range</a:t>
            </a:r>
          </a:p>
        </p:txBody>
      </p:sp>
      <p:sp>
        <p:nvSpPr>
          <p:cNvPr id="3" name="Content Placeholder 2"/>
          <p:cNvSpPr>
            <a:spLocks noGrp="1"/>
          </p:cNvSpPr>
          <p:nvPr>
            <p:ph idx="1"/>
          </p:nvPr>
        </p:nvSpPr>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40</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62" y="3060443"/>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329" y="3018278"/>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1014062" y="5727125"/>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4588935" y="5705383"/>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7" name="Footer Placeholder 6">
            <a:extLst>
              <a:ext uri="{FF2B5EF4-FFF2-40B4-BE49-F238E27FC236}">
                <a16:creationId xmlns:a16="http://schemas.microsoft.com/office/drawing/2014/main" id="{D1DF1B35-AB90-4D24-815B-6164F049948F}"/>
              </a:ext>
            </a:extLst>
          </p:cNvPr>
          <p:cNvSpPr>
            <a:spLocks noGrp="1"/>
          </p:cNvSpPr>
          <p:nvPr>
            <p:ph type="ftr" sz="quarter" idx="11"/>
          </p:nvPr>
        </p:nvSpPr>
        <p:spPr/>
        <p:txBody>
          <a:bodyPr/>
          <a:lstStyle/>
          <a:p>
            <a:r>
              <a:rPr lang="sv-SE" dirty="0" err="1"/>
              <a:t>ambujv@nus.edu.sg</a:t>
            </a:r>
            <a:endParaRPr lang="sv-SE" dirty="0"/>
          </a:p>
        </p:txBody>
      </p:sp>
      <p:sp>
        <p:nvSpPr>
          <p:cNvPr id="12" name="TextBox 11">
            <a:extLst>
              <a:ext uri="{FF2B5EF4-FFF2-40B4-BE49-F238E27FC236}">
                <a16:creationId xmlns:a16="http://schemas.microsoft.com/office/drawing/2014/main" id="{0E0DED11-603D-CA05-4D76-D3067E0BE742}"/>
              </a:ext>
            </a:extLst>
          </p:cNvPr>
          <p:cNvSpPr txBox="1"/>
          <p:nvPr/>
        </p:nvSpPr>
        <p:spPr>
          <a:xfrm>
            <a:off x="8060551" y="5789399"/>
            <a:ext cx="2876275" cy="276999"/>
          </a:xfrm>
          <a:prstGeom prst="rect">
            <a:avLst/>
          </a:prstGeom>
          <a:noFill/>
        </p:spPr>
        <p:txBody>
          <a:bodyPr wrap="square" rtlCol="0">
            <a:spAutoFit/>
          </a:bodyPr>
          <a:lstStyle/>
          <a:p>
            <a:pPr algn="ctr"/>
            <a:r>
              <a:rPr lang="en-US" sz="1200" dirty="0">
                <a:latin typeface="+mj-lt"/>
              </a:rPr>
              <a:t>Experiment setup video</a:t>
            </a:r>
          </a:p>
        </p:txBody>
      </p:sp>
      <p:pic>
        <p:nvPicPr>
          <p:cNvPr id="5" name="Online Media 4" descr="Experiment setup for LoRea">
            <a:hlinkClick r:id="" action="ppaction://media"/>
            <a:extLst>
              <a:ext uri="{FF2B5EF4-FFF2-40B4-BE49-F238E27FC236}">
                <a16:creationId xmlns:a16="http://schemas.microsoft.com/office/drawing/2014/main" id="{8F2B5785-07A7-62CC-3628-33D39EFBD7DF}"/>
              </a:ext>
            </a:extLst>
          </p:cNvPr>
          <p:cNvPicPr>
            <a:picLocks noRot="1" noChangeAspect="1"/>
          </p:cNvPicPr>
          <p:nvPr>
            <a:videoFile r:link="rId1"/>
          </p:nvPr>
        </p:nvPicPr>
        <p:blipFill>
          <a:blip r:embed="rId6"/>
          <a:stretch>
            <a:fillRect/>
          </a:stretch>
        </p:blipFill>
        <p:spPr>
          <a:xfrm>
            <a:off x="7459644" y="3270886"/>
            <a:ext cx="4070018" cy="2299560"/>
          </a:xfrm>
          <a:prstGeom prst="rect">
            <a:avLst/>
          </a:prstGeom>
        </p:spPr>
      </p:pic>
    </p:spTree>
    <p:extLst>
      <p:ext uri="{BB962C8B-B14F-4D97-AF65-F5344CB8AC3E}">
        <p14:creationId xmlns:p14="http://schemas.microsoft.com/office/powerpoint/2010/main" val="32971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t>LoRea</a:t>
            </a:r>
            <a:r>
              <a:rPr lang="en-US" sz="4000" dirty="0"/>
              <a:t> bridges the energy asymmetry between communication (TX), sensing and processing</a:t>
            </a: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41</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
        <p:nvSpPr>
          <p:cNvPr id="6" name="Footer Placeholder 5">
            <a:extLst>
              <a:ext uri="{FF2B5EF4-FFF2-40B4-BE49-F238E27FC236}">
                <a16:creationId xmlns:a16="http://schemas.microsoft.com/office/drawing/2014/main" id="{28F7735C-FED0-4802-BB4D-3E7626F5DE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42456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5400" dirty="0">
                <a:latin typeface="+mj-lt"/>
              </a:rPr>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06593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43</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extLst>
              <p:ext uri="{D42A27DB-BD31-4B8C-83A1-F6EECF244321}">
                <p14:modId xmlns:p14="http://schemas.microsoft.com/office/powerpoint/2010/main" val="943779106"/>
              </p:ext>
            </p:extLst>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138305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11" y="3111748"/>
            <a:ext cx="11773378" cy="1258094"/>
          </a:xfrm>
        </p:spPr>
        <p:txBody>
          <a:bodyPr>
            <a:normAutofit fontScale="92500"/>
          </a:bodyPr>
          <a:lstStyle/>
          <a:p>
            <a:pPr marL="0" indent="0" algn="ctr">
              <a:buNone/>
            </a:pPr>
            <a:r>
              <a:rPr lang="en-US" sz="5400" dirty="0">
                <a:latin typeface="+mj-lt"/>
              </a:rPr>
              <a:t>Low power enables even battery-free devices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69301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45</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dirty="0"/>
              <a:t>What's next? Transmissions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Demo: Gesture recognition</a:t>
            </a:r>
            <a:endParaRPr lang="en-US" sz="4000"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46</a:t>
            </a:fld>
            <a:endParaRPr lang="en-US"/>
          </a:p>
        </p:txBody>
      </p:sp>
      <p:sp>
        <p:nvSpPr>
          <p:cNvPr id="8" name="TextBox 7">
            <a:extLst>
              <a:ext uri="{FF2B5EF4-FFF2-40B4-BE49-F238E27FC236}">
                <a16:creationId xmlns:a16="http://schemas.microsoft.com/office/drawing/2014/main" id="{50C7E9A8-F8CE-B002-56AD-35144A12A78A}"/>
              </a:ext>
            </a:extLst>
          </p:cNvPr>
          <p:cNvSpPr txBox="1"/>
          <p:nvPr/>
        </p:nvSpPr>
        <p:spPr>
          <a:xfrm>
            <a:off x="974350" y="6136700"/>
            <a:ext cx="9676399" cy="584775"/>
          </a:xfrm>
          <a:prstGeom prst="rect">
            <a:avLst/>
          </a:prstGeom>
          <a:noFill/>
        </p:spPr>
        <p:txBody>
          <a:bodyPr wrap="square" rtlCol="0">
            <a:spAutoFit/>
          </a:bodyPr>
          <a:lstStyle/>
          <a:p>
            <a:pPr algn="ctr"/>
            <a:r>
              <a:rPr lang="en-US" sz="1600" dirty="0">
                <a:latin typeface="+mj-lt"/>
                <a:ea typeface="Calibri" charset="0"/>
                <a:cs typeface="Calibri" charset="0"/>
              </a:rPr>
              <a:t>Varshney  et al. “Battery-free Visible Light Sensing”</a:t>
            </a:r>
            <a:r>
              <a:rPr lang="sv-SE" sz="1600" dirty="0">
                <a:latin typeface="+mj-lt"/>
                <a:ea typeface="Calibri" charset="0"/>
                <a:cs typeface="Calibri" charset="0"/>
              </a:rPr>
              <a:t> </a:t>
            </a:r>
            <a:r>
              <a:rPr lang="en-US" sz="1600" dirty="0">
                <a:latin typeface="+mj-lt"/>
                <a:ea typeface="Calibri" charset="0"/>
                <a:cs typeface="Calibri" charset="0"/>
              </a:rPr>
              <a:t>ACM VLCS 2017 </a:t>
            </a:r>
            <a:r>
              <a:rPr lang="en-US" sz="1600" b="1" dirty="0">
                <a:latin typeface="+mj-lt"/>
                <a:ea typeface="Calibri" charset="0"/>
                <a:cs typeface="Calibri" charset="0"/>
              </a:rPr>
              <a:t>(Best Paper)  </a:t>
            </a:r>
          </a:p>
          <a:p>
            <a:pPr algn="ctr"/>
            <a:r>
              <a:rPr lang="en-US" sz="1600" dirty="0">
                <a:latin typeface="+mj-lt"/>
                <a:ea typeface="Calibri" charset="0"/>
                <a:cs typeface="Calibri" charset="0"/>
              </a:rPr>
              <a:t>ACM Mobicom 2017  SRC (Graduate winner)</a:t>
            </a:r>
          </a:p>
        </p:txBody>
      </p:sp>
      <p:pic>
        <p:nvPicPr>
          <p:cNvPr id="3" name="Online Media 2" descr="Battery-free Visible Light Sensing">
            <a:hlinkClick r:id="" action="ppaction://media"/>
            <a:extLst>
              <a:ext uri="{FF2B5EF4-FFF2-40B4-BE49-F238E27FC236}">
                <a16:creationId xmlns:a16="http://schemas.microsoft.com/office/drawing/2014/main" id="{481CBB36-B774-5F02-5BF8-27A868114416}"/>
              </a:ext>
            </a:extLst>
          </p:cNvPr>
          <p:cNvPicPr>
            <a:picLocks noRot="1" noChangeAspect="1"/>
          </p:cNvPicPr>
          <p:nvPr>
            <a:videoFile r:link="rId1"/>
          </p:nvPr>
        </p:nvPicPr>
        <p:blipFill>
          <a:blip r:embed="rId3"/>
          <a:stretch>
            <a:fillRect/>
          </a:stretch>
        </p:blipFill>
        <p:spPr>
          <a:xfrm>
            <a:off x="2031649" y="1434160"/>
            <a:ext cx="8128701" cy="4592715"/>
          </a:xfrm>
          <a:prstGeom prst="rect">
            <a:avLst/>
          </a:prstGeom>
        </p:spPr>
      </p:pic>
    </p:spTree>
    <p:extLst>
      <p:ext uri="{BB962C8B-B14F-4D97-AF65-F5344CB8AC3E}">
        <p14:creationId xmlns:p14="http://schemas.microsoft.com/office/powerpoint/2010/main" val="575896368"/>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p:bldLst>
  </p:timing>
  <p:extLst>
    <p:ext uri="{E180D4A7-C9FB-4DFB-919C-405C955672EB}">
      <p14:showEvtLst xmlns:p14="http://schemas.microsoft.com/office/powerpoint/2010/main">
        <p14:playEvt time="37824" objId="5"/>
        <p14:stopEvt time="66940" objId="5"/>
      </p14:showEvt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Battery-free Cellphone</a:t>
            </a:r>
          </a:p>
        </p:txBody>
      </p:sp>
      <p:sp>
        <p:nvSpPr>
          <p:cNvPr id="4" name="Slide Number Placeholder 3"/>
          <p:cNvSpPr>
            <a:spLocks noGrp="1"/>
          </p:cNvSpPr>
          <p:nvPr>
            <p:ph type="sldNum" sz="quarter" idx="12"/>
          </p:nvPr>
        </p:nvSpPr>
        <p:spPr/>
        <p:txBody>
          <a:bodyPr/>
          <a:lstStyle/>
          <a:p>
            <a:fld id="{B404913F-DF0B-FF42-954B-082342E2B409}" type="slidenum">
              <a:rPr lang="en-US" smtClean="0"/>
              <a:t>47</a:t>
            </a:fld>
            <a:endParaRPr lang="en-US"/>
          </a:p>
        </p:txBody>
      </p:sp>
      <p:sp>
        <p:nvSpPr>
          <p:cNvPr id="10" name="TextBox 9">
            <a:extLst>
              <a:ext uri="{FF2B5EF4-FFF2-40B4-BE49-F238E27FC236}">
                <a16:creationId xmlns:a16="http://schemas.microsoft.com/office/drawing/2014/main" id="{F090A3C8-542E-7E14-6DDE-1F09A766FF45}"/>
              </a:ext>
            </a:extLst>
          </p:cNvPr>
          <p:cNvSpPr txBox="1"/>
          <p:nvPr/>
        </p:nvSpPr>
        <p:spPr>
          <a:xfrm>
            <a:off x="6774287" y="5988937"/>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3" name="TextBox 12">
            <a:extLst>
              <a:ext uri="{FF2B5EF4-FFF2-40B4-BE49-F238E27FC236}">
                <a16:creationId xmlns:a16="http://schemas.microsoft.com/office/drawing/2014/main" id="{24745E26-F943-FB94-09CC-9C82060D8F7E}"/>
              </a:ext>
            </a:extLst>
          </p:cNvPr>
          <p:cNvSpPr txBox="1"/>
          <p:nvPr/>
        </p:nvSpPr>
        <p:spPr>
          <a:xfrm>
            <a:off x="3644453" y="6401426"/>
            <a:ext cx="4714204" cy="369332"/>
          </a:xfrm>
          <a:prstGeom prst="rect">
            <a:avLst/>
          </a:prstGeom>
          <a:noFill/>
        </p:spPr>
        <p:txBody>
          <a:bodyPr wrap="square">
            <a:spAutoFit/>
          </a:bodyPr>
          <a:lstStyle/>
          <a:p>
            <a:r>
              <a:rPr lang="en-US" dirty="0">
                <a:latin typeface="+mj-lt"/>
              </a:rPr>
              <a:t>Battery-free Cellphone, IMWUT/UBICOMP 2018</a:t>
            </a:r>
          </a:p>
        </p:txBody>
      </p:sp>
      <p:pic>
        <p:nvPicPr>
          <p:cNvPr id="5" name="Online Media 4" descr="Battery-free Cellphone">
            <a:hlinkClick r:id="" action="ppaction://media"/>
            <a:extLst>
              <a:ext uri="{FF2B5EF4-FFF2-40B4-BE49-F238E27FC236}">
                <a16:creationId xmlns:a16="http://schemas.microsoft.com/office/drawing/2014/main" id="{B8A467F3-D47C-3CCE-A8DA-774A5AA96DDB}"/>
              </a:ext>
            </a:extLst>
          </p:cNvPr>
          <p:cNvPicPr>
            <a:picLocks noRot="1" noChangeAspect="1"/>
          </p:cNvPicPr>
          <p:nvPr>
            <a:videoFile r:link="rId1"/>
          </p:nvPr>
        </p:nvPicPr>
        <p:blipFill>
          <a:blip r:embed="rId3"/>
          <a:stretch>
            <a:fillRect/>
          </a:stretch>
        </p:blipFill>
        <p:spPr>
          <a:xfrm>
            <a:off x="1943363" y="1296457"/>
            <a:ext cx="8305274" cy="4692480"/>
          </a:xfrm>
          <a:prstGeom prst="rect">
            <a:avLst/>
          </a:prstGeom>
        </p:spPr>
      </p:pic>
    </p:spTree>
    <p:extLst>
      <p:ext uri="{BB962C8B-B14F-4D97-AF65-F5344CB8AC3E}">
        <p14:creationId xmlns:p14="http://schemas.microsoft.com/office/powerpoint/2010/main" val="2150465661"/>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11" y="3111748"/>
            <a:ext cx="11773378" cy="1258094"/>
          </a:xfrm>
        </p:spPr>
        <p:txBody>
          <a:bodyPr>
            <a:normAutofit/>
          </a:bodyPr>
          <a:lstStyle/>
          <a:p>
            <a:pPr marL="0" indent="0" algn="ctr">
              <a:buNone/>
            </a:pPr>
            <a:r>
              <a:rPr lang="en-US" sz="5400" dirty="0">
                <a:latin typeface="+mj-lt"/>
              </a:rPr>
              <a:t>Wireless communication using Light?</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938022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59EDA0-296C-4BA5-901B-5BF081192963}" type="slidenum">
              <a:rPr lang="es-ES" sz="1200"/>
              <a:t>49</a:t>
            </a:fld>
            <a:endParaRPr lang="es-ES" sz="1200"/>
          </a:p>
        </p:txBody>
      </p:sp>
      <p:pic>
        <p:nvPicPr>
          <p:cNvPr id="11" name="Picture 10" descr="backvlc-anon"/>
          <p:cNvPicPr>
            <a:picLocks noChangeAspect="1"/>
          </p:cNvPicPr>
          <p:nvPr/>
        </p:nvPicPr>
        <p:blipFill>
          <a:blip r:embed="rId3"/>
          <a:stretch>
            <a:fillRect/>
          </a:stretch>
        </p:blipFill>
        <p:spPr>
          <a:xfrm>
            <a:off x="4079082" y="2019301"/>
            <a:ext cx="4010501" cy="3415189"/>
          </a:xfrm>
          <a:prstGeom prst="rect">
            <a:avLst/>
          </a:prstGeom>
        </p:spPr>
      </p:pic>
      <p:sp>
        <p:nvSpPr>
          <p:cNvPr id="14" name="Rounded Rectangle 13"/>
          <p:cNvSpPr/>
          <p:nvPr/>
        </p:nvSpPr>
        <p:spPr>
          <a:xfrm>
            <a:off x="4079082" y="3366611"/>
            <a:ext cx="2367439" cy="1242060"/>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ounded Rectangle 14"/>
          <p:cNvSpPr/>
          <p:nvPr/>
        </p:nvSpPr>
        <p:spPr>
          <a:xfrm>
            <a:off x="6907531" y="4003359"/>
            <a:ext cx="760571" cy="500539"/>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ounded Rectangle 16"/>
          <p:cNvSpPr/>
          <p:nvPr/>
        </p:nvSpPr>
        <p:spPr>
          <a:xfrm>
            <a:off x="6033135" y="2308384"/>
            <a:ext cx="1961198" cy="1058228"/>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p:cNvPicPr>
            <a:picLocks noChangeAspect="1"/>
          </p:cNvPicPr>
          <p:nvPr/>
        </p:nvPicPr>
        <p:blipFill>
          <a:blip r:embed="rId4">
            <a:clrChange>
              <a:clrFrom>
                <a:srgbClr val="FFFFFF">
                  <a:alpha val="100000"/>
                </a:srgbClr>
              </a:clrFrom>
              <a:clrTo>
                <a:srgbClr val="FFFFFF">
                  <a:alpha val="100000"/>
                  <a:alpha val="0"/>
                </a:srgbClr>
              </a:clrTo>
            </a:clrChange>
          </a:blip>
          <a:srcRect l="6004" t="7857" r="9390" b="9071"/>
          <a:stretch>
            <a:fillRect/>
          </a:stretch>
        </p:blipFill>
        <p:spPr>
          <a:xfrm>
            <a:off x="8503445" y="4303871"/>
            <a:ext cx="1233011" cy="1211104"/>
          </a:xfrm>
          <a:prstGeom prst="rect">
            <a:avLst/>
          </a:prstGeom>
        </p:spPr>
      </p:pic>
      <p:sp>
        <p:nvSpPr>
          <p:cNvPr id="28" name="Rounded Rectangle 27"/>
          <p:cNvSpPr/>
          <p:nvPr/>
        </p:nvSpPr>
        <p:spPr>
          <a:xfrm>
            <a:off x="8419625" y="4224339"/>
            <a:ext cx="1400651" cy="1370171"/>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p:cNvCxnSpPr/>
          <p:nvPr/>
        </p:nvCxnSpPr>
        <p:spPr>
          <a:xfrm>
            <a:off x="7819550" y="4760119"/>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819550" y="4909185"/>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2208849" y="3820955"/>
            <a:ext cx="1948339" cy="321945"/>
          </a:xfrm>
          <a:prstGeom prst="rect">
            <a:avLst/>
          </a:prstGeom>
          <a:noFill/>
        </p:spPr>
        <p:txBody>
          <a:bodyPr wrap="square" rtlCol="0">
            <a:spAutoFit/>
          </a:bodyPr>
          <a:lstStyle/>
          <a:p>
            <a:r>
              <a:rPr lang="es-ES_tradnl" altLang="en-US" sz="1500" b="1" i="1"/>
              <a:t>LiFi Front-end</a:t>
            </a:r>
          </a:p>
        </p:txBody>
      </p:sp>
      <p:sp>
        <p:nvSpPr>
          <p:cNvPr id="32" name="Text Box 31"/>
          <p:cNvSpPr txBox="1"/>
          <p:nvPr/>
        </p:nvSpPr>
        <p:spPr>
          <a:xfrm>
            <a:off x="8089583" y="2687956"/>
            <a:ext cx="2663666" cy="321945"/>
          </a:xfrm>
          <a:prstGeom prst="rect">
            <a:avLst/>
          </a:prstGeom>
          <a:noFill/>
        </p:spPr>
        <p:txBody>
          <a:bodyPr wrap="square" rtlCol="0">
            <a:spAutoFit/>
          </a:bodyPr>
          <a:lstStyle/>
          <a:p>
            <a:r>
              <a:rPr lang="es-ES_tradnl" altLang="en-US" sz="1500" b="1" i="1"/>
              <a:t>Backscatter modulator</a:t>
            </a:r>
          </a:p>
        </p:txBody>
      </p:sp>
      <p:sp>
        <p:nvSpPr>
          <p:cNvPr id="33" name="Text Box 32"/>
          <p:cNvSpPr txBox="1"/>
          <p:nvPr/>
        </p:nvSpPr>
        <p:spPr>
          <a:xfrm>
            <a:off x="8181499" y="3820955"/>
            <a:ext cx="2663666" cy="321945"/>
          </a:xfrm>
          <a:prstGeom prst="rect">
            <a:avLst/>
          </a:prstGeom>
          <a:noFill/>
        </p:spPr>
        <p:txBody>
          <a:bodyPr wrap="square" rtlCol="0">
            <a:spAutoFit/>
          </a:bodyPr>
          <a:lstStyle/>
          <a:p>
            <a:r>
              <a:rPr lang="es-ES_tradnl" altLang="en-US" sz="1500" b="1" i="1"/>
              <a:t>MCU</a:t>
            </a:r>
          </a:p>
        </p:txBody>
      </p:sp>
      <p:sp>
        <p:nvSpPr>
          <p:cNvPr id="34" name="Text Box 33"/>
          <p:cNvSpPr txBox="1"/>
          <p:nvPr/>
        </p:nvSpPr>
        <p:spPr>
          <a:xfrm>
            <a:off x="7895749" y="5611179"/>
            <a:ext cx="2663666" cy="321945"/>
          </a:xfrm>
          <a:prstGeom prst="rect">
            <a:avLst/>
          </a:prstGeom>
          <a:noFill/>
        </p:spPr>
        <p:txBody>
          <a:bodyPr wrap="square" rtlCol="0">
            <a:spAutoFit/>
          </a:bodyPr>
          <a:lstStyle/>
          <a:p>
            <a:r>
              <a:rPr lang="es-ES_tradnl" altLang="en-US" sz="1500" b="1" i="1"/>
              <a:t>Power management</a:t>
            </a:r>
          </a:p>
        </p:txBody>
      </p:sp>
      <p:sp>
        <p:nvSpPr>
          <p:cNvPr id="20" name="Title 1">
            <a:extLst>
              <a:ext uri="{FF2B5EF4-FFF2-40B4-BE49-F238E27FC236}">
                <a16:creationId xmlns:a16="http://schemas.microsoft.com/office/drawing/2014/main" id="{CCACC061-330F-B541-9F12-FCF398251707}"/>
              </a:ext>
            </a:extLst>
          </p:cNvPr>
          <p:cNvSpPr>
            <a:spLocks noGrp="1"/>
          </p:cNvSpPr>
          <p:nvPr>
            <p:ph type="title"/>
          </p:nvPr>
        </p:nvSpPr>
        <p:spPr>
          <a:xfrm>
            <a:off x="838200" y="365125"/>
            <a:ext cx="10515600" cy="1325563"/>
          </a:xfrm>
        </p:spPr>
        <p:txBody>
          <a:bodyPr>
            <a:normAutofit/>
          </a:bodyPr>
          <a:lstStyle/>
          <a:p>
            <a:r>
              <a:rPr lang="en-US" sz="4000" dirty="0"/>
              <a:t>EDISON : Communication through visible light</a:t>
            </a:r>
          </a:p>
        </p:txBody>
      </p:sp>
      <p:sp>
        <p:nvSpPr>
          <p:cNvPr id="3" name="Footer Placeholder 2">
            <a:extLst>
              <a:ext uri="{FF2B5EF4-FFF2-40B4-BE49-F238E27FC236}">
                <a16:creationId xmlns:a16="http://schemas.microsoft.com/office/drawing/2014/main" id="{34E35211-457F-4FB4-950C-987E92ECF148}"/>
              </a:ext>
            </a:extLst>
          </p:cNvPr>
          <p:cNvSpPr>
            <a:spLocks noGrp="1"/>
          </p:cNvSpPr>
          <p:nvPr>
            <p:ph type="ftr" sz="quarter" idx="11"/>
          </p:nvPr>
        </p:nvSpPr>
        <p:spPr/>
        <p:txBody>
          <a:bodyPr/>
          <a:lstStyle/>
          <a:p>
            <a:r>
              <a:rPr lang="sv-SE" dirty="0" err="1"/>
              <a:t>ambujv@nus.edu.sg</a:t>
            </a:r>
            <a:endParaRPr lang="sv-SE" dirty="0"/>
          </a:p>
        </p:txBody>
      </p:sp>
      <p:sp>
        <p:nvSpPr>
          <p:cNvPr id="18" name="TextBox 17">
            <a:extLst>
              <a:ext uri="{FF2B5EF4-FFF2-40B4-BE49-F238E27FC236}">
                <a16:creationId xmlns:a16="http://schemas.microsoft.com/office/drawing/2014/main" id="{AACEEE45-A0A8-6690-3DE1-435B16D8DD22}"/>
              </a:ext>
            </a:extLst>
          </p:cNvPr>
          <p:cNvSpPr txBox="1"/>
          <p:nvPr/>
        </p:nvSpPr>
        <p:spPr>
          <a:xfrm>
            <a:off x="838200" y="5883653"/>
            <a:ext cx="10690234" cy="584775"/>
          </a:xfrm>
          <a:prstGeom prst="rect">
            <a:avLst/>
          </a:prstGeom>
          <a:noFill/>
        </p:spPr>
        <p:txBody>
          <a:bodyPr wrap="square" rtlCol="0">
            <a:spAutoFit/>
          </a:bodyPr>
          <a:lstStyle/>
          <a:p>
            <a:pPr algn="ctr"/>
            <a:r>
              <a:rPr lang="en-US" sz="1600" dirty="0" err="1">
                <a:latin typeface="+mj-lt"/>
              </a:rPr>
              <a:t>Galliesto</a:t>
            </a:r>
            <a:r>
              <a:rPr lang="en-US" sz="1600" dirty="0">
                <a:latin typeface="+mj-lt"/>
              </a:rPr>
              <a:t> et al. ” T</a:t>
            </a:r>
            <a:r>
              <a:rPr lang="en-GB" sz="1600" dirty="0">
                <a:latin typeface="+mj-lt"/>
              </a:rPr>
              <a:t>wo to tango hybrid light and backscatter networks for next billion devices</a:t>
            </a:r>
            <a:r>
              <a:rPr lang="en-US" sz="1600" dirty="0">
                <a:latin typeface="+mj-lt"/>
              </a:rPr>
              <a:t>” ACM MOBISYS 2020</a:t>
            </a:r>
          </a:p>
          <a:p>
            <a:pPr algn="ctr"/>
            <a:r>
              <a:rPr lang="en-US" sz="1600" dirty="0">
                <a:latin typeface="+mj-lt"/>
              </a:rPr>
              <a:t>(co-primary author with me)</a:t>
            </a:r>
          </a:p>
        </p:txBody>
      </p:sp>
    </p:spTree>
    <p:extLst>
      <p:ext uri="{BB962C8B-B14F-4D97-AF65-F5344CB8AC3E}">
        <p14:creationId xmlns:p14="http://schemas.microsoft.com/office/powerpoint/2010/main" val="18594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7" grpId="0" bldLvl="0" animBg="1"/>
      <p:bldP spid="28" grpId="0" bldLvl="0" animBg="1"/>
      <p:bldP spid="31" grpId="0"/>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t>Get to know the instructor</a:t>
            </a:r>
          </a:p>
        </p:txBody>
      </p:sp>
      <p:sp>
        <p:nvSpPr>
          <p:cNvPr id="3" name="Content Placeholder 2"/>
          <p:cNvSpPr>
            <a:spLocks noGrp="1"/>
          </p:cNvSpPr>
          <p:nvPr>
            <p:ph idx="1"/>
          </p:nvPr>
        </p:nvSpPr>
        <p:spPr>
          <a:xfrm>
            <a:off x="536028" y="1690689"/>
            <a:ext cx="11588952" cy="1325564"/>
          </a:xfrm>
        </p:spPr>
        <p:txBody>
          <a:bodyPr>
            <a:normAutofit/>
          </a:bodyPr>
          <a:lstStyle/>
          <a:p>
            <a:pPr algn="just"/>
            <a:r>
              <a:rPr lang="en-US" dirty="0">
                <a:latin typeface="+mj-lt"/>
              </a:rPr>
              <a:t>Doctoral studies conducted in Sweden. PhD from Uppsala University</a:t>
            </a:r>
          </a:p>
          <a:p>
            <a:pPr algn="just"/>
            <a:r>
              <a:rPr lang="en-US" dirty="0">
                <a:latin typeface="+mj-lt"/>
              </a:rPr>
              <a:t>Dissertation: Enabling sustainable networked embedded systems</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15" name="Picture 14">
            <a:extLst>
              <a:ext uri="{FF2B5EF4-FFF2-40B4-BE49-F238E27FC236}">
                <a16:creationId xmlns:a16="http://schemas.microsoft.com/office/drawing/2014/main" id="{033DD762-A241-424E-64C9-B592989CA88A}"/>
              </a:ext>
            </a:extLst>
          </p:cNvPr>
          <p:cNvPicPr>
            <a:picLocks noChangeAspect="1"/>
          </p:cNvPicPr>
          <p:nvPr/>
        </p:nvPicPr>
        <p:blipFill>
          <a:blip r:embed="rId3"/>
          <a:stretch>
            <a:fillRect/>
          </a:stretch>
        </p:blipFill>
        <p:spPr>
          <a:xfrm>
            <a:off x="887273" y="3126960"/>
            <a:ext cx="4844084" cy="3226784"/>
          </a:xfrm>
          <a:prstGeom prst="rect">
            <a:avLst/>
          </a:prstGeom>
        </p:spPr>
      </p:pic>
      <p:pic>
        <p:nvPicPr>
          <p:cNvPr id="16" name="Picture 15">
            <a:extLst>
              <a:ext uri="{FF2B5EF4-FFF2-40B4-BE49-F238E27FC236}">
                <a16:creationId xmlns:a16="http://schemas.microsoft.com/office/drawing/2014/main" id="{554DD431-1A93-77A5-6D5A-EE3B7D9970FF}"/>
              </a:ext>
            </a:extLst>
          </p:cNvPr>
          <p:cNvPicPr>
            <a:picLocks noChangeAspect="1"/>
          </p:cNvPicPr>
          <p:nvPr/>
        </p:nvPicPr>
        <p:blipFill>
          <a:blip r:embed="rId4"/>
          <a:stretch>
            <a:fillRect/>
          </a:stretch>
        </p:blipFill>
        <p:spPr>
          <a:xfrm>
            <a:off x="6096001" y="3124354"/>
            <a:ext cx="4844084" cy="3229389"/>
          </a:xfrm>
          <a:prstGeom prst="rect">
            <a:avLst/>
          </a:prstGeom>
        </p:spPr>
      </p:pic>
    </p:spTree>
    <p:extLst>
      <p:ext uri="{BB962C8B-B14F-4D97-AF65-F5344CB8AC3E}">
        <p14:creationId xmlns:p14="http://schemas.microsoft.com/office/powerpoint/2010/main" val="190540276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20-05-10 20-40-52"/>
          <p:cNvPicPr>
            <a:picLocks noChangeAspect="1"/>
          </p:cNvPicPr>
          <p:nvPr/>
        </p:nvPicPr>
        <p:blipFill>
          <a:blip r:embed="rId3"/>
          <a:srcRect l="10739" t="19091" r="492" b="11167"/>
          <a:stretch>
            <a:fillRect/>
          </a:stretch>
        </p:blipFill>
        <p:spPr>
          <a:xfrm>
            <a:off x="3137060" y="1949291"/>
            <a:ext cx="6696551" cy="2959418"/>
          </a:xfrm>
          <a:prstGeom prst="rect">
            <a:avLst/>
          </a:prstGeom>
        </p:spPr>
      </p:pic>
      <p:sp>
        <p:nvSpPr>
          <p:cNvPr id="9" name="Oval 8"/>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2"/>
          </p:nvPr>
        </p:nvSpPr>
        <p:spPr/>
        <p:txBody>
          <a:bodyPr/>
          <a:lstStyle/>
          <a:p>
            <a:fld id="{BD59EDA0-296C-4BA5-901B-5BF081192963}" type="slidenum">
              <a:rPr lang="es-ES" sz="1200"/>
              <a:t>50</a:t>
            </a:fld>
            <a:endParaRPr lang="es-ES" sz="1200"/>
          </a:p>
        </p:txBody>
      </p:sp>
      <p:sp>
        <p:nvSpPr>
          <p:cNvPr id="7" name="Oval 6"/>
          <p:cNvSpPr/>
          <p:nvPr/>
        </p:nvSpPr>
        <p:spPr>
          <a:xfrm>
            <a:off x="605694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6056949" y="5185887"/>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3921444"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itle 15"/>
          <p:cNvSpPr>
            <a:spLocks noGrp="1"/>
          </p:cNvSpPr>
          <p:nvPr>
            <p:ph type="title"/>
          </p:nvPr>
        </p:nvSpPr>
        <p:spPr/>
        <p:txBody>
          <a:bodyPr>
            <a:normAutofit/>
          </a:bodyPr>
          <a:lstStyle/>
          <a:p>
            <a:r>
              <a:rPr lang="en-US" sz="4000" dirty="0"/>
              <a:t>Energy flow within the EDISON tag</a:t>
            </a:r>
            <a:endParaRPr lang="es-ES_tradnl" altLang="es-ES" sz="4000" dirty="0"/>
          </a:p>
        </p:txBody>
      </p:sp>
      <p:sp>
        <p:nvSpPr>
          <p:cNvPr id="4" name="Footer Placeholder 3">
            <a:extLst>
              <a:ext uri="{FF2B5EF4-FFF2-40B4-BE49-F238E27FC236}">
                <a16:creationId xmlns:a16="http://schemas.microsoft.com/office/drawing/2014/main" id="{A294A48A-8813-4AB1-940C-FEDD669AE1F6}"/>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630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0" presetClass="path" presetSubtype="0" repeatCount="indefinite" accel="50000" decel="50000" fill="hold" grpId="0" nodeType="afterEffect">
                                  <p:stCondLst>
                                    <p:cond delay="0"/>
                                  </p:stCondLst>
                                  <p:childTnLst>
                                    <p:animMotion origin="layout" path="M 0 0 L 0 -0.183981 " pathEditMode="relative" rAng="0" ptsTypes="">
                                      <p:cBhvr>
                                        <p:cTn id="10" dur="2000" fill="hold"/>
                                        <p:tgtEl>
                                          <p:spTgt spid="8"/>
                                        </p:tgtEl>
                                        <p:attrNameLst>
                                          <p:attrName>ppt_x</p:attrName>
                                          <p:attrName>ppt_y</p:attrName>
                                        </p:attrNameLst>
                                      </p:cBhvr>
                                      <p:rCtr x="0" y="-68"/>
                                    </p:animMotion>
                                  </p:childTnLst>
                                </p:cTn>
                              </p:par>
                              <p:par>
                                <p:cTn id="11" presetID="10" presetClass="entr" presetSubtype="0" fill="hold" grpId="1"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2500"/>
                            </p:stCondLst>
                            <p:childTnLst>
                              <p:par>
                                <p:cTn id="15" presetID="0" presetClass="path" presetSubtype="0" repeatCount="indefinite" accel="50000" decel="50000" fill="hold" grpId="0" nodeType="afterEffect">
                                  <p:stCondLst>
                                    <p:cond delay="0"/>
                                  </p:stCondLst>
                                  <p:childTnLst>
                                    <p:animMotion origin="layout" path="M 0 0 L -0.118125 0 " pathEditMode="relative" ptsTypes="">
                                      <p:cBhvr>
                                        <p:cTn id="16" dur="2000" fill="hold"/>
                                        <p:tgtEl>
                                          <p:spTgt spid="7"/>
                                        </p:tgtEl>
                                        <p:attrNameLst>
                                          <p:attrName>ppt_x</p:attrName>
                                          <p:attrName>ppt_y</p:attrName>
                                        </p:attrNameLst>
                                      </p:cBhvr>
                                    </p:animMotion>
                                  </p:childTnLst>
                                </p:cTn>
                              </p:par>
                              <p:par>
                                <p:cTn id="17" presetID="10" presetClass="entr" presetSubtype="0" fill="hold" grpId="1" nodeType="withEffect">
                                  <p:stCondLst>
                                    <p:cond delay="1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4500"/>
                            </p:stCondLst>
                            <p:childTnLst>
                              <p:par>
                                <p:cTn id="21" presetID="0" presetClass="path" presetSubtype="0" repeatCount="indefinite" accel="50000" decel="50000" fill="hold" grpId="0" nodeType="afterEffect">
                                  <p:stCondLst>
                                    <p:cond delay="0"/>
                                  </p:stCondLst>
                                  <p:childTnLst>
                                    <p:animMotion origin="layout" path="M 0 0 L -0.118125 0 " pathEditMode="relative" ptsTypes="">
                                      <p:cBhvr>
                                        <p:cTn id="22" dur="2000" fill="hold"/>
                                        <p:tgtEl>
                                          <p:spTgt spid="9"/>
                                        </p:tgtEl>
                                        <p:attrNameLst>
                                          <p:attrName>ppt_x</p:attrName>
                                          <p:attrName>ppt_y</p:attrName>
                                        </p:attrNameLst>
                                      </p:cBhvr>
                                    </p:animMotion>
                                  </p:childTnLst>
                                </p:cTn>
                              </p:par>
                              <p:par>
                                <p:cTn id="23" presetID="10" presetClass="entr" presetSubtype="0" fill="hold" grpId="1" nodeType="withEffect">
                                  <p:stCondLst>
                                    <p:cond delay="15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6500"/>
                            </p:stCondLst>
                            <p:childTnLst>
                              <p:par>
                                <p:cTn id="27" presetID="0" presetClass="path" presetSubtype="0" repeatCount="indefinite" accel="50000" decel="50000" fill="hold" grpId="0" nodeType="afterEffect">
                                  <p:stCondLst>
                                    <p:cond delay="0"/>
                                  </p:stCondLst>
                                  <p:childTnLst>
                                    <p:animMotion origin="layout" path="M 0 0 L 0.113906 0 " pathEditMode="relative" rAng="0" ptsTypes="">
                                      <p:cBhvr>
                                        <p:cTn id="28" dur="2000" fill="hold"/>
                                        <p:tgtEl>
                                          <p:spTgt spid="11"/>
                                        </p:tgtEl>
                                        <p:attrNameLst>
                                          <p:attrName>ppt_x</p:attrName>
                                          <p:attrName>ppt_y</p:attrName>
                                        </p:attrNameLst>
                                      </p:cBhvr>
                                      <p:rCtr x="-59" y="0"/>
                                    </p:animMotion>
                                  </p:childTnLst>
                                </p:cTn>
                              </p:par>
                              <p:par>
                                <p:cTn id="29" presetID="10" presetClass="entr" presetSubtype="0" fill="hold" grpId="1" nodeType="withEffect">
                                  <p:stCondLst>
                                    <p:cond delay="1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1" nodeType="withEffect">
                                  <p:stCondLst>
                                    <p:cond delay="1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1"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8500"/>
                            </p:stCondLst>
                            <p:childTnLst>
                              <p:par>
                                <p:cTn id="39" presetID="0" presetClass="path" presetSubtype="0" repeatCount="indefinite" accel="50000" decel="50000" fill="hold" grpId="0" nodeType="afterEffect">
                                  <p:stCondLst>
                                    <p:cond delay="0"/>
                                  </p:stCondLst>
                                  <p:childTnLst>
                                    <p:animMotion origin="layout" path="M 0 0 L -0.0025 -0.221111 L 0.129375 -0.222222 L 0.12875 -0.252222 " pathEditMode="relative" ptsTypes="">
                                      <p:cBhvr>
                                        <p:cTn id="40" dur="2000" fill="hold"/>
                                        <p:tgtEl>
                                          <p:spTgt spid="13"/>
                                        </p:tgtEl>
                                        <p:attrNameLst>
                                          <p:attrName>ppt_x</p:attrName>
                                          <p:attrName>ppt_y</p:attrName>
                                        </p:attrNameLst>
                                      </p:cBhvr>
                                    </p:animMotion>
                                  </p:childTnLst>
                                </p:cTn>
                              </p:par>
                              <p:par>
                                <p:cTn id="41" presetID="0" presetClass="path" presetSubtype="0" repeatCount="indefinite" accel="50000" decel="50000" fill="hold" grpId="0" nodeType="withEffect">
                                  <p:stCondLst>
                                    <p:cond delay="0"/>
                                  </p:stCondLst>
                                  <p:childTnLst>
                                    <p:animMotion origin="layout" path="M 0 0 L 0 -0.254167 " pathEditMode="relative" rAng="0" ptsTypes="">
                                      <p:cBhvr>
                                        <p:cTn id="42" dur="2000" fill="hold"/>
                                        <p:tgtEl>
                                          <p:spTgt spid="12"/>
                                        </p:tgtEl>
                                        <p:attrNameLst>
                                          <p:attrName>ppt_x</p:attrName>
                                          <p:attrName>ppt_y</p:attrName>
                                        </p:attrNameLst>
                                      </p:cBhvr>
                                      <p:rCtr x="0" y="-91"/>
                                    </p:animMotion>
                                  </p:childTnLst>
                                </p:cTn>
                              </p:par>
                              <p:par>
                                <p:cTn id="43" presetID="0" presetClass="path" presetSubtype="0" repeatCount="indefinite" accel="50000" decel="50000" fill="hold" grpId="0" nodeType="withEffect">
                                  <p:stCondLst>
                                    <p:cond delay="0"/>
                                  </p:stCondLst>
                                  <p:childTnLst>
                                    <p:animMotion origin="layout" path="M 0 0 L -0.0025 -0.216667 L 0.20375 -0.216667 " pathEditMode="relative" ptsTypes="">
                                      <p:cBhvr>
                                        <p:cTn id="44"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2" grpId="0" bldLvl="0" animBg="1"/>
      <p:bldP spid="12" grpId="1" bldLvl="0" animBg="1"/>
      <p:bldP spid="13" grpId="0" bldLvl="0" animBg="1"/>
      <p:bldP spid="13" grpId="1" bldLvl="0" animBg="1"/>
      <p:bldP spid="14" grpId="0" bldLvl="0" animBg="1"/>
      <p:bldP spid="14" grpId="1" bldLvl="0" animBg="1"/>
      <p:bldP spid="7" grpId="0" bldLvl="0" animBg="1"/>
      <p:bldP spid="7" grpId="1" bldLvl="0" animBg="1"/>
      <p:bldP spid="8" grpId="0" bldLvl="0" animBg="1"/>
      <p:bldP spid="8" grpId="1" bldLvl="0" animBg="1"/>
      <p:bldP spid="11" grpId="0" bldLvl="0" animBg="1"/>
      <p:bldP spid="11" grpId="1"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4000" dirty="0"/>
              <a:t>Receiving </a:t>
            </a:r>
            <a:r>
              <a:rPr lang="en-US" sz="4000" dirty="0" err="1"/>
              <a:t>LiFi</a:t>
            </a:r>
            <a:r>
              <a:rPr lang="en-US" sz="4000" dirty="0"/>
              <a:t> at </a:t>
            </a:r>
            <a:r>
              <a:rPr lang="en-US" sz="4000" dirty="0">
                <a:latin typeface="+mj-lt"/>
              </a:rPr>
              <a:t>µW’s</a:t>
            </a:r>
            <a:r>
              <a:rPr lang="en-US" sz="4000" dirty="0"/>
              <a:t> of power consumption</a:t>
            </a:r>
          </a:p>
        </p:txBody>
      </p:sp>
      <p:sp>
        <p:nvSpPr>
          <p:cNvPr id="4" name="Slide Number Placeholder 3"/>
          <p:cNvSpPr>
            <a:spLocks noGrp="1"/>
          </p:cNvSpPr>
          <p:nvPr>
            <p:ph type="sldNum" sz="quarter" idx="12"/>
          </p:nvPr>
        </p:nvSpPr>
        <p:spPr/>
        <p:txBody>
          <a:bodyPr/>
          <a:lstStyle/>
          <a:p>
            <a:fld id="{F3251276-10E0-6347-83FD-341D002F38DE}" type="slidenum">
              <a:rPr lang="en-US" smtClean="0"/>
              <a:t>51</a:t>
            </a:fld>
            <a:endParaRPr lang="en-US"/>
          </a:p>
        </p:txBody>
      </p:sp>
      <p:pic>
        <p:nvPicPr>
          <p:cNvPr id="7" name="Picture 6">
            <a:extLst>
              <a:ext uri="{FF2B5EF4-FFF2-40B4-BE49-F238E27FC236}">
                <a16:creationId xmlns:a16="http://schemas.microsoft.com/office/drawing/2014/main" id="{9EC31F20-6B60-304E-B91C-B85073AF4378}"/>
              </a:ext>
            </a:extLst>
          </p:cNvPr>
          <p:cNvPicPr>
            <a:picLocks noChangeAspect="1"/>
          </p:cNvPicPr>
          <p:nvPr/>
        </p:nvPicPr>
        <p:blipFill>
          <a:blip r:embed="rId3"/>
          <a:stretch>
            <a:fillRect/>
          </a:stretch>
        </p:blipFill>
        <p:spPr>
          <a:xfrm>
            <a:off x="6180380" y="3186476"/>
            <a:ext cx="4860439" cy="2018694"/>
          </a:xfrm>
          <a:prstGeom prst="rect">
            <a:avLst/>
          </a:prstGeom>
        </p:spPr>
      </p:pic>
      <p:pic>
        <p:nvPicPr>
          <p:cNvPr id="3" name="Picture 4" descr="A screenshot of a map&#10;&#10;Description generated with high confidence">
            <a:extLst>
              <a:ext uri="{FF2B5EF4-FFF2-40B4-BE49-F238E27FC236}">
                <a16:creationId xmlns:a16="http://schemas.microsoft.com/office/drawing/2014/main" id="{070A4D1F-71F6-45DC-B595-15651A66E747}"/>
              </a:ext>
            </a:extLst>
          </p:cNvPr>
          <p:cNvPicPr>
            <a:picLocks noChangeAspect="1"/>
          </p:cNvPicPr>
          <p:nvPr/>
        </p:nvPicPr>
        <p:blipFill>
          <a:blip r:embed="rId4"/>
          <a:stretch>
            <a:fillRect/>
          </a:stretch>
        </p:blipFill>
        <p:spPr>
          <a:xfrm>
            <a:off x="1302770" y="3186476"/>
            <a:ext cx="3881376" cy="2224014"/>
          </a:xfrm>
          <a:prstGeom prst="rect">
            <a:avLst/>
          </a:prstGeom>
        </p:spPr>
      </p:pic>
      <p:sp>
        <p:nvSpPr>
          <p:cNvPr id="5" name="Content Placeholder 2">
            <a:extLst>
              <a:ext uri="{FF2B5EF4-FFF2-40B4-BE49-F238E27FC236}">
                <a16:creationId xmlns:a16="http://schemas.microsoft.com/office/drawing/2014/main" id="{B4C6A6D8-78CC-40BF-9A26-DC5B460B7106}"/>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latin typeface="Calibri Light"/>
                <a:ea typeface="+mn-lt"/>
                <a:cs typeface="+mn-lt"/>
              </a:rPr>
              <a:t>Avoid energy expensive components such as TIAs, ADCs</a:t>
            </a:r>
          </a:p>
          <a:p>
            <a:r>
              <a:rPr lang="en-US" dirty="0">
                <a:latin typeface="Calibri Light"/>
                <a:cs typeface="Calibri"/>
              </a:rPr>
              <a:t>Solar cell (Photovoltaic mode) with a low-power comparator </a:t>
            </a:r>
          </a:p>
          <a:p>
            <a:endParaRPr lang="en-US" dirty="0">
              <a:latin typeface="Calibri Light"/>
              <a:ea typeface="+mn-lt"/>
              <a:cs typeface="+mn-lt"/>
            </a:endParaRPr>
          </a:p>
          <a:p>
            <a:endParaRPr lang="en-US" dirty="0">
              <a:latin typeface="Calibri Light"/>
              <a:ea typeface="+mn-lt"/>
              <a:cs typeface="+mn-lt"/>
            </a:endParaRPr>
          </a:p>
          <a:p>
            <a:pPr marL="457200" lvl="1" indent="0">
              <a:buNone/>
            </a:pPr>
            <a:endParaRPr lang="en-US" dirty="0">
              <a:ea typeface="+mn-lt"/>
              <a:cs typeface="+mn-lt"/>
            </a:endParaRPr>
          </a:p>
        </p:txBody>
      </p:sp>
      <p:sp>
        <p:nvSpPr>
          <p:cNvPr id="9" name="Rectangle 8">
            <a:extLst>
              <a:ext uri="{FF2B5EF4-FFF2-40B4-BE49-F238E27FC236}">
                <a16:creationId xmlns:a16="http://schemas.microsoft.com/office/drawing/2014/main" id="{45264B53-6A0A-49BC-AC1D-7436A2ED5D5F}"/>
              </a:ext>
            </a:extLst>
          </p:cNvPr>
          <p:cNvSpPr/>
          <p:nvPr/>
        </p:nvSpPr>
        <p:spPr>
          <a:xfrm>
            <a:off x="606537" y="5957601"/>
            <a:ext cx="10802786" cy="523220"/>
          </a:xfrm>
          <a:prstGeom prst="rect">
            <a:avLst/>
          </a:prstGeom>
        </p:spPr>
        <p:txBody>
          <a:bodyPr wrap="square" anchor="t">
            <a:spAutoFit/>
          </a:bodyPr>
          <a:lstStyle/>
          <a:p>
            <a:pPr algn="ctr"/>
            <a:r>
              <a:rPr lang="en-US" sz="2800" b="1" dirty="0">
                <a:latin typeface="+mj-lt"/>
                <a:cs typeface="Calibri Light"/>
              </a:rPr>
              <a:t>Enables us to receive </a:t>
            </a:r>
            <a:r>
              <a:rPr lang="en-US" sz="2800" b="1" dirty="0" err="1">
                <a:latin typeface="+mj-lt"/>
                <a:cs typeface="Calibri Light"/>
              </a:rPr>
              <a:t>LiFi</a:t>
            </a:r>
            <a:r>
              <a:rPr lang="en-US" sz="2800" b="1" dirty="0">
                <a:latin typeface="+mj-lt"/>
                <a:cs typeface="Calibri Light"/>
              </a:rPr>
              <a:t> transmissions at a power budget of 20 </a:t>
            </a:r>
            <a:r>
              <a:rPr lang="en-US" sz="2800" dirty="0"/>
              <a:t>µW</a:t>
            </a:r>
            <a:endParaRPr lang="en-US" sz="2800" dirty="0">
              <a:latin typeface="+mj-lt"/>
            </a:endParaRPr>
          </a:p>
        </p:txBody>
      </p:sp>
      <p:sp>
        <p:nvSpPr>
          <p:cNvPr id="10" name="TextBox 9">
            <a:extLst>
              <a:ext uri="{FF2B5EF4-FFF2-40B4-BE49-F238E27FC236}">
                <a16:creationId xmlns:a16="http://schemas.microsoft.com/office/drawing/2014/main" id="{6DB3184A-0AC0-BA43-ADC0-09E0B99AC1F5}"/>
              </a:ext>
            </a:extLst>
          </p:cNvPr>
          <p:cNvSpPr txBox="1"/>
          <p:nvPr/>
        </p:nvSpPr>
        <p:spPr>
          <a:xfrm>
            <a:off x="7123680" y="5362175"/>
            <a:ext cx="189852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err="1">
                <a:latin typeface="Calibri Light"/>
                <a:cs typeface="Calibri Light"/>
              </a:rPr>
              <a:t>LiFi</a:t>
            </a:r>
            <a:r>
              <a:rPr lang="en-US" sz="900" dirty="0">
                <a:latin typeface="Calibri Light"/>
                <a:cs typeface="Calibri Light"/>
              </a:rPr>
              <a:t> Receiver Schematic</a:t>
            </a:r>
            <a:endParaRPr lang="en-US" dirty="0">
              <a:latin typeface="Calibri Light"/>
              <a:cs typeface="Calibri Light"/>
            </a:endParaRPr>
          </a:p>
        </p:txBody>
      </p:sp>
      <p:sp>
        <p:nvSpPr>
          <p:cNvPr id="11" name="TextBox 10">
            <a:extLst>
              <a:ext uri="{FF2B5EF4-FFF2-40B4-BE49-F238E27FC236}">
                <a16:creationId xmlns:a16="http://schemas.microsoft.com/office/drawing/2014/main" id="{E9BAEDE5-29A8-D24A-A814-3215730BEAEB}"/>
              </a:ext>
            </a:extLst>
          </p:cNvPr>
          <p:cNvSpPr txBox="1"/>
          <p:nvPr/>
        </p:nvSpPr>
        <p:spPr>
          <a:xfrm>
            <a:off x="2137868" y="5513799"/>
            <a:ext cx="22111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Light"/>
                <a:cs typeface="Calibri Light"/>
              </a:rPr>
              <a:t>Solar cell response to </a:t>
            </a:r>
            <a:r>
              <a:rPr lang="en-US" sz="900" dirty="0" err="1">
                <a:latin typeface="Calibri Light"/>
                <a:cs typeface="Calibri Light"/>
              </a:rPr>
              <a:t>LiFi</a:t>
            </a:r>
            <a:r>
              <a:rPr lang="en-US" sz="900" dirty="0">
                <a:latin typeface="Calibri Light"/>
                <a:cs typeface="Calibri Light"/>
              </a:rPr>
              <a:t> transmissions</a:t>
            </a:r>
            <a:endParaRPr lang="en-US" dirty="0">
              <a:latin typeface="Calibri Light"/>
              <a:cs typeface="Calibri Light"/>
            </a:endParaRPr>
          </a:p>
        </p:txBody>
      </p:sp>
      <p:sp>
        <p:nvSpPr>
          <p:cNvPr id="12" name="Footer Placeholder 1">
            <a:extLst>
              <a:ext uri="{FF2B5EF4-FFF2-40B4-BE49-F238E27FC236}">
                <a16:creationId xmlns:a16="http://schemas.microsoft.com/office/drawing/2014/main" id="{34023349-8975-C198-8A47-BFBD9FE4E12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5677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94035" cy="1325563"/>
          </a:xfrm>
        </p:spPr>
        <p:txBody>
          <a:bodyPr>
            <a:normAutofit/>
          </a:bodyPr>
          <a:lstStyle/>
          <a:p>
            <a:r>
              <a:rPr lang="en-US" sz="4000" dirty="0"/>
              <a:t>Edison: Solved challenges of downlink communication</a:t>
            </a:r>
            <a:endParaRPr lang="es-ES_tradnl" altLang="es-ES" sz="4000" dirty="0"/>
          </a:p>
        </p:txBody>
      </p:sp>
      <p:pic>
        <p:nvPicPr>
          <p:cNvPr id="3" name="Picture 3" descr="A circuit board&#10;&#10;Description generated with very high confidence">
            <a:extLst>
              <a:ext uri="{FF2B5EF4-FFF2-40B4-BE49-F238E27FC236}">
                <a16:creationId xmlns:a16="http://schemas.microsoft.com/office/drawing/2014/main" id="{C115CA3A-4ABA-466D-A0B6-540CA1F4D794}"/>
              </a:ext>
            </a:extLst>
          </p:cNvPr>
          <p:cNvPicPr>
            <a:picLocks noGrp="1" noChangeAspect="1"/>
          </p:cNvPicPr>
          <p:nvPr>
            <p:ph idx="1"/>
          </p:nvPr>
        </p:nvPicPr>
        <p:blipFill>
          <a:blip r:embed="rId3"/>
          <a:stretch>
            <a:fillRect/>
          </a:stretch>
        </p:blipFill>
        <p:spPr>
          <a:xfrm>
            <a:off x="1229070" y="3550273"/>
            <a:ext cx="2431971" cy="2133979"/>
          </a:xfrm>
        </p:spPr>
      </p:pic>
      <p:sp>
        <p:nvSpPr>
          <p:cNvPr id="6" name="Content Placeholder 2">
            <a:extLst>
              <a:ext uri="{FF2B5EF4-FFF2-40B4-BE49-F238E27FC236}">
                <a16:creationId xmlns:a16="http://schemas.microsoft.com/office/drawing/2014/main" id="{6C6AEC57-D06C-8A44-A0B6-94DB3FEE50E6}"/>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dirty="0" err="1">
              <a:latin typeface="Calibri Light"/>
              <a:ea typeface="+mn-lt"/>
              <a:cs typeface="+mn-lt"/>
            </a:endParaRPr>
          </a:p>
        </p:txBody>
      </p:sp>
      <p:pic>
        <p:nvPicPr>
          <p:cNvPr id="9" name="Picture 8">
            <a:extLst>
              <a:ext uri="{FF2B5EF4-FFF2-40B4-BE49-F238E27FC236}">
                <a16:creationId xmlns:a16="http://schemas.microsoft.com/office/drawing/2014/main" id="{2C046AE6-D049-9E4D-B033-4BED2236D6CF}"/>
              </a:ext>
            </a:extLst>
          </p:cNvPr>
          <p:cNvPicPr>
            <a:picLocks noChangeAspect="1"/>
          </p:cNvPicPr>
          <p:nvPr/>
        </p:nvPicPr>
        <p:blipFill>
          <a:blip r:embed="rId4"/>
          <a:stretch>
            <a:fillRect/>
          </a:stretch>
        </p:blipFill>
        <p:spPr>
          <a:xfrm>
            <a:off x="8425632" y="3636360"/>
            <a:ext cx="2260554" cy="1923876"/>
          </a:xfrm>
          <a:prstGeom prst="rect">
            <a:avLst/>
          </a:prstGeom>
        </p:spPr>
      </p:pic>
      <p:sp>
        <p:nvSpPr>
          <p:cNvPr id="10" name="TextBox 9">
            <a:extLst>
              <a:ext uri="{FF2B5EF4-FFF2-40B4-BE49-F238E27FC236}">
                <a16:creationId xmlns:a16="http://schemas.microsoft.com/office/drawing/2014/main" id="{3A0F8CDF-1C43-3343-9749-88BF15892BD6}"/>
              </a:ext>
            </a:extLst>
          </p:cNvPr>
          <p:cNvSpPr txBox="1"/>
          <p:nvPr/>
        </p:nvSpPr>
        <p:spPr>
          <a:xfrm>
            <a:off x="2839876" y="5680958"/>
            <a:ext cx="25372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alibri Light"/>
                <a:cs typeface="Calibri Light"/>
              </a:rPr>
              <a:t>EDISON </a:t>
            </a:r>
            <a:r>
              <a:rPr lang="en-US" sz="1600" dirty="0" err="1">
                <a:latin typeface="Calibri Light"/>
                <a:cs typeface="Calibri Light"/>
              </a:rPr>
              <a:t>LiFi</a:t>
            </a:r>
            <a:r>
              <a:rPr lang="en-US" sz="1600" dirty="0">
                <a:latin typeface="Calibri Light"/>
                <a:cs typeface="Calibri Light"/>
              </a:rPr>
              <a:t> Transmitter</a:t>
            </a:r>
          </a:p>
        </p:txBody>
      </p:sp>
      <p:sp>
        <p:nvSpPr>
          <p:cNvPr id="11" name="TextBox 10">
            <a:extLst>
              <a:ext uri="{FF2B5EF4-FFF2-40B4-BE49-F238E27FC236}">
                <a16:creationId xmlns:a16="http://schemas.microsoft.com/office/drawing/2014/main" id="{F43FD41E-0949-8C46-A0FD-452783CADC79}"/>
              </a:ext>
            </a:extLst>
          </p:cNvPr>
          <p:cNvSpPr txBox="1"/>
          <p:nvPr/>
        </p:nvSpPr>
        <p:spPr>
          <a:xfrm>
            <a:off x="8824012" y="5570346"/>
            <a:ext cx="14637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alibri Light"/>
                <a:cs typeface="Calibri Light"/>
              </a:rPr>
              <a:t>EDISON Tag</a:t>
            </a:r>
          </a:p>
        </p:txBody>
      </p:sp>
      <p:pic>
        <p:nvPicPr>
          <p:cNvPr id="12" name="Picture 11">
            <a:extLst>
              <a:ext uri="{FF2B5EF4-FFF2-40B4-BE49-F238E27FC236}">
                <a16:creationId xmlns:a16="http://schemas.microsoft.com/office/drawing/2014/main" id="{F7758755-4DBB-A042-8FC1-AD149EC834E0}"/>
              </a:ext>
            </a:extLst>
          </p:cNvPr>
          <p:cNvPicPr>
            <a:picLocks noChangeAspect="1"/>
          </p:cNvPicPr>
          <p:nvPr/>
        </p:nvPicPr>
        <p:blipFill>
          <a:blip r:embed="rId5"/>
          <a:stretch>
            <a:fillRect/>
          </a:stretch>
        </p:blipFill>
        <p:spPr>
          <a:xfrm>
            <a:off x="4038600" y="3639357"/>
            <a:ext cx="2650528" cy="1834179"/>
          </a:xfrm>
          <a:prstGeom prst="rect">
            <a:avLst/>
          </a:prstGeom>
        </p:spPr>
      </p:pic>
      <p:sp>
        <p:nvSpPr>
          <p:cNvPr id="13" name="TextBox 12">
            <a:extLst>
              <a:ext uri="{FF2B5EF4-FFF2-40B4-BE49-F238E27FC236}">
                <a16:creationId xmlns:a16="http://schemas.microsoft.com/office/drawing/2014/main" id="{E9494903-4D58-406B-982B-42007005AFAA}"/>
              </a:ext>
            </a:extLst>
          </p:cNvPr>
          <p:cNvSpPr txBox="1"/>
          <p:nvPr/>
        </p:nvSpPr>
        <p:spPr>
          <a:xfrm>
            <a:off x="838200" y="5943390"/>
            <a:ext cx="11017572" cy="584775"/>
          </a:xfrm>
          <a:prstGeom prst="rect">
            <a:avLst/>
          </a:prstGeom>
          <a:noFill/>
        </p:spPr>
        <p:txBody>
          <a:bodyPr wrap="square" rtlCol="0">
            <a:spAutoFit/>
          </a:bodyPr>
          <a:lstStyle/>
          <a:p>
            <a:pPr algn="ctr"/>
            <a:r>
              <a:rPr lang="en-US" sz="1600" dirty="0" err="1">
                <a:latin typeface="+mj-lt"/>
              </a:rPr>
              <a:t>Galliesto</a:t>
            </a:r>
            <a:r>
              <a:rPr lang="en-US" sz="1600" dirty="0">
                <a:latin typeface="+mj-lt"/>
              </a:rPr>
              <a:t> et al. ” T</a:t>
            </a:r>
            <a:r>
              <a:rPr lang="en-GB" sz="1600" dirty="0">
                <a:latin typeface="+mj-lt"/>
              </a:rPr>
              <a:t>wo to tango hybrid light and backscatter networks for next billion devices</a:t>
            </a:r>
            <a:r>
              <a:rPr lang="en-US" sz="1600" dirty="0">
                <a:latin typeface="+mj-lt"/>
              </a:rPr>
              <a:t>” ACM MOBISYS 2020</a:t>
            </a:r>
          </a:p>
          <a:p>
            <a:pPr algn="ctr"/>
            <a:r>
              <a:rPr lang="en-US" sz="1600" dirty="0">
                <a:latin typeface="+mj-lt"/>
              </a:rPr>
              <a:t>(co-primary author with me)</a:t>
            </a:r>
          </a:p>
        </p:txBody>
      </p:sp>
      <p:sp>
        <p:nvSpPr>
          <p:cNvPr id="14" name="Content Placeholder 2">
            <a:extLst>
              <a:ext uri="{FF2B5EF4-FFF2-40B4-BE49-F238E27FC236}">
                <a16:creationId xmlns:a16="http://schemas.microsoft.com/office/drawing/2014/main" id="{50DCCDEA-17E1-4300-A278-8D1DB725CEB8}"/>
              </a:ext>
            </a:extLst>
          </p:cNvPr>
          <p:cNvSpPr txBox="1">
            <a:spLocks/>
          </p:cNvSpPr>
          <p:nvPr/>
        </p:nvSpPr>
        <p:spPr>
          <a:xfrm>
            <a:off x="710682" y="153054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ea typeface="Calibri Light" charset="0"/>
                <a:cs typeface="Calibri Light" charset="0"/>
              </a:rPr>
              <a:t>Backscatter a transmission mechanism, a challenge with the reception</a:t>
            </a:r>
          </a:p>
          <a:p>
            <a:r>
              <a:rPr lang="en-US" dirty="0" err="1">
                <a:latin typeface="+mj-lt"/>
                <a:ea typeface="Calibri Light" charset="0"/>
                <a:cs typeface="Calibri Light" charset="0"/>
              </a:rPr>
              <a:t>LiFi</a:t>
            </a:r>
            <a:r>
              <a:rPr lang="en-US" dirty="0">
                <a:latin typeface="+mj-lt"/>
                <a:ea typeface="Calibri Light" charset="0"/>
                <a:cs typeface="Calibri Light" charset="0"/>
              </a:rPr>
              <a:t> is complimentary to RF-backscatter. Energy efficient downlink</a:t>
            </a:r>
          </a:p>
          <a:p>
            <a:r>
              <a:rPr lang="en-US" sz="2800" dirty="0">
                <a:latin typeface="+mj-lt"/>
                <a:ea typeface="Calibri Light" charset="0"/>
                <a:cs typeface="Calibri Light" charset="0"/>
              </a:rPr>
              <a:t>Collaborated with IMDEA Networks, Spain, to develop EDISON</a:t>
            </a: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p:txBody>
      </p:sp>
      <p:sp>
        <p:nvSpPr>
          <p:cNvPr id="7" name="Slide Number Placeholder 6">
            <a:extLst>
              <a:ext uri="{FF2B5EF4-FFF2-40B4-BE49-F238E27FC236}">
                <a16:creationId xmlns:a16="http://schemas.microsoft.com/office/drawing/2014/main" id="{0E988925-82BF-4D46-A30C-954ED6D7D960}"/>
              </a:ext>
            </a:extLst>
          </p:cNvPr>
          <p:cNvSpPr>
            <a:spLocks noGrp="1"/>
          </p:cNvSpPr>
          <p:nvPr>
            <p:ph type="sldNum" sz="quarter" idx="12"/>
          </p:nvPr>
        </p:nvSpPr>
        <p:spPr/>
        <p:txBody>
          <a:bodyPr/>
          <a:lstStyle/>
          <a:p>
            <a:fld id="{687B7451-1438-CB4A-8106-82A64F1C7D7B}" type="slidenum">
              <a:rPr lang="sv-SE" smtClean="0"/>
              <a:t>52</a:t>
            </a:fld>
            <a:endParaRPr lang="sv-SE"/>
          </a:p>
        </p:txBody>
      </p:sp>
      <p:sp>
        <p:nvSpPr>
          <p:cNvPr id="15" name="Footer Placeholder 1">
            <a:extLst>
              <a:ext uri="{FF2B5EF4-FFF2-40B4-BE49-F238E27FC236}">
                <a16:creationId xmlns:a16="http://schemas.microsoft.com/office/drawing/2014/main" id="{DDD24F2D-C89F-A961-3E43-E013D10CA6B0}"/>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08387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m"/>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8395" y="1885475"/>
            <a:ext cx="8036719" cy="4143375"/>
          </a:xfrm>
          <a:prstGeom prst="rect">
            <a:avLst/>
          </a:prstGeom>
        </p:spPr>
      </p:pic>
      <p:pic>
        <p:nvPicPr>
          <p:cNvPr id="20" name="Picture 19" descr="illumination"/>
          <p:cNvPicPr>
            <a:picLocks noChangeAspect="1"/>
          </p:cNvPicPr>
          <p:nvPr/>
        </p:nvPicPr>
        <p:blipFill>
          <a:blip r:embed="rId5">
            <a:extLst>
              <a:ext uri="{96DAC541-7B7A-43D3-8B79-37D633B846F1}">
                <asvg:svgBlip xmlns:asvg="http://schemas.microsoft.com/office/drawing/2016/SVG/main" r:embed="rId6"/>
              </a:ext>
            </a:extLst>
          </a:blip>
          <a:srcRect t="43277" b="32936"/>
          <a:stretch>
            <a:fillRect/>
          </a:stretch>
        </p:blipFill>
        <p:spPr>
          <a:xfrm>
            <a:off x="2466023" y="3048000"/>
            <a:ext cx="7890510" cy="2787968"/>
          </a:xfrm>
          <a:prstGeom prst="rect">
            <a:avLst/>
          </a:prstGeom>
        </p:spPr>
      </p:pic>
      <p:sp>
        <p:nvSpPr>
          <p:cNvPr id="2" name="Title 1"/>
          <p:cNvSpPr>
            <a:spLocks noGrp="1"/>
          </p:cNvSpPr>
          <p:nvPr>
            <p:ph type="title"/>
          </p:nvPr>
        </p:nvSpPr>
        <p:spPr/>
        <p:txBody>
          <a:bodyPr>
            <a:normAutofit/>
          </a:bodyPr>
          <a:lstStyle/>
          <a:p>
            <a:r>
              <a:rPr lang="en-US" altLang="es-ES" sz="4000" dirty="0"/>
              <a:t>Overview of the Edison system</a:t>
            </a:r>
            <a:endParaRPr lang="es-ES_tradnl" altLang="es-ES" sz="4000" dirty="0"/>
          </a:p>
        </p:txBody>
      </p:sp>
      <p:sp>
        <p:nvSpPr>
          <p:cNvPr id="5" name="Slide Number Placeholder 4"/>
          <p:cNvSpPr>
            <a:spLocks noGrp="1"/>
          </p:cNvSpPr>
          <p:nvPr>
            <p:ph type="sldNum" sz="quarter" idx="12"/>
          </p:nvPr>
        </p:nvSpPr>
        <p:spPr/>
        <p:txBody>
          <a:bodyPr/>
          <a:lstStyle/>
          <a:p>
            <a:fld id="{BD59EDA0-296C-4BA5-901B-5BF081192963}" type="slidenum">
              <a:rPr lang="es-ES" sz="1200"/>
              <a:t>53</a:t>
            </a:fld>
            <a:endParaRPr lang="es-ES" sz="1200"/>
          </a:p>
        </p:txBody>
      </p:sp>
      <p:grpSp>
        <p:nvGrpSpPr>
          <p:cNvPr id="14" name="Group 13"/>
          <p:cNvGrpSpPr/>
          <p:nvPr/>
        </p:nvGrpSpPr>
        <p:grpSpPr>
          <a:xfrm>
            <a:off x="4898709" y="2240757"/>
            <a:ext cx="3118485" cy="701993"/>
            <a:chOff x="6182" y="2905"/>
            <a:chExt cx="6548" cy="1474"/>
          </a:xfrm>
        </p:grpSpPr>
        <p:pic>
          <p:nvPicPr>
            <p:cNvPr id="8" name="Picture 7"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6182" y="2905"/>
              <a:ext cx="804" cy="1474"/>
            </a:xfrm>
            <a:prstGeom prst="rect">
              <a:avLst/>
            </a:prstGeom>
          </p:spPr>
        </p:pic>
        <p:pic>
          <p:nvPicPr>
            <p:cNvPr id="9" name="Picture 8"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7618" y="2905"/>
              <a:ext cx="804" cy="1474"/>
            </a:xfrm>
            <a:prstGeom prst="rect">
              <a:avLst/>
            </a:prstGeom>
          </p:spPr>
        </p:pic>
        <p:pic>
          <p:nvPicPr>
            <p:cNvPr id="10" name="Picture 9"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1926" y="2905"/>
              <a:ext cx="804" cy="1474"/>
            </a:xfrm>
            <a:prstGeom prst="rect">
              <a:avLst/>
            </a:prstGeom>
          </p:spPr>
        </p:pic>
        <p:pic>
          <p:nvPicPr>
            <p:cNvPr id="11" name="Picture 10"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0482" y="2905"/>
              <a:ext cx="804" cy="1474"/>
            </a:xfrm>
            <a:prstGeom prst="rect">
              <a:avLst/>
            </a:prstGeom>
          </p:spPr>
        </p:pic>
        <p:pic>
          <p:nvPicPr>
            <p:cNvPr id="13" name="Picture 12"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9054" y="2905"/>
              <a:ext cx="804" cy="1474"/>
            </a:xfrm>
            <a:prstGeom prst="rect">
              <a:avLst/>
            </a:prstGeom>
          </p:spPr>
        </p:pic>
      </p:grpSp>
      <p:pic>
        <p:nvPicPr>
          <p:cNvPr id="24" name="Picture 23" descr="edge"/>
          <p:cNvPicPr>
            <a:picLocks noChangeAspect="1"/>
          </p:cNvPicPr>
          <p:nvPr/>
        </p:nvPicPr>
        <p:blipFill>
          <a:blip r:embed="rId9">
            <a:extLst>
              <a:ext uri="{96DAC541-7B7A-43D3-8B79-37D633B846F1}">
                <asvg:svgBlip xmlns:asvg="http://schemas.microsoft.com/office/drawing/2016/SVG/main" r:embed="rId10"/>
              </a:ext>
            </a:extLst>
          </a:blip>
          <a:srcRect l="42885" t="45821" r="45967" b="47734"/>
          <a:stretch>
            <a:fillRect/>
          </a:stretch>
        </p:blipFill>
        <p:spPr>
          <a:xfrm>
            <a:off x="9630251" y="2942750"/>
            <a:ext cx="594360" cy="486251"/>
          </a:xfrm>
          <a:prstGeom prst="rect">
            <a:avLst/>
          </a:prstGeom>
        </p:spPr>
      </p:pic>
      <p:grpSp>
        <p:nvGrpSpPr>
          <p:cNvPr id="41" name="Group 40"/>
          <p:cNvGrpSpPr/>
          <p:nvPr/>
        </p:nvGrpSpPr>
        <p:grpSpPr>
          <a:xfrm>
            <a:off x="4297680" y="3015140"/>
            <a:ext cx="2952750" cy="2312670"/>
            <a:chOff x="5824" y="4531"/>
            <a:chExt cx="6200" cy="4856"/>
          </a:xfrm>
        </p:grpSpPr>
        <p:pic>
          <p:nvPicPr>
            <p:cNvPr id="21" name="Picture 20" descr="VLC light"/>
            <p:cNvPicPr>
              <a:picLocks noChangeAspect="1"/>
            </p:cNvPicPr>
            <p:nvPr/>
          </p:nvPicPr>
          <p:blipFill>
            <a:blip r:embed="rId11">
              <a:extLst>
                <a:ext uri="{96DAC541-7B7A-43D3-8B79-37D633B846F1}">
                  <asvg:svgBlip xmlns:asvg="http://schemas.microsoft.com/office/drawing/2016/SVG/main" r:embed="rId12"/>
                </a:ext>
              </a:extLst>
            </a:blip>
            <a:srcRect l="27235" t="43592" r="25154" b="34931"/>
            <a:stretch>
              <a:fillRect/>
            </a:stretch>
          </p:blipFill>
          <p:spPr>
            <a:xfrm>
              <a:off x="5824" y="4531"/>
              <a:ext cx="6200" cy="3957"/>
            </a:xfrm>
            <a:prstGeom prst="rect">
              <a:avLst/>
            </a:prstGeom>
          </p:spPr>
        </p:pic>
        <p:sp>
          <p:nvSpPr>
            <p:cNvPr id="33" name="Text Box 32"/>
            <p:cNvSpPr txBox="1"/>
            <p:nvPr/>
          </p:nvSpPr>
          <p:spPr>
            <a:xfrm>
              <a:off x="8529" y="4625"/>
              <a:ext cx="511" cy="3748"/>
            </a:xfrm>
            <a:prstGeom prst="rect">
              <a:avLst/>
            </a:prstGeom>
            <a:noFill/>
          </p:spPr>
          <p:txBody>
            <a:bodyPr wrap="square" rtlCol="0" anchor="t">
              <a:spAutoFit/>
            </a:bodyPr>
            <a:lstStyle/>
            <a:p>
              <a:r>
                <a:rPr lang="es-ES_tradnl" altLang="en-US" sz="1100">
                  <a:cs typeface="Calibri"/>
                </a:rPr>
                <a:t>0</a:t>
              </a:r>
            </a:p>
            <a:p>
              <a:r>
                <a:rPr lang="es-ES_tradnl" altLang="en-US" sz="1100">
                  <a:cs typeface="Calibri"/>
                </a:rPr>
                <a:t>1100</a:t>
              </a:r>
            </a:p>
            <a:p>
              <a:r>
                <a:rPr lang="es-ES_tradnl" altLang="en-US" sz="1100"/>
                <a:t>1</a:t>
              </a:r>
              <a:endParaRPr lang="es-ES_tradnl" altLang="en-US" sz="1100">
                <a:cs typeface="Calibri"/>
              </a:endParaRPr>
            </a:p>
            <a:p>
              <a:r>
                <a:rPr lang="es-ES_tradnl" altLang="en-US" sz="1100">
                  <a:cs typeface="Calibri"/>
                </a:rPr>
                <a:t>0</a:t>
              </a:r>
            </a:p>
            <a:p>
              <a:r>
                <a:rPr lang="es-ES_tradnl" altLang="en-US" sz="1100"/>
                <a:t>0</a:t>
              </a:r>
              <a:endParaRPr lang="es-ES_tradnl" altLang="en-US" sz="1100">
                <a:cs typeface="Calibri"/>
              </a:endParaRPr>
            </a:p>
            <a:p>
              <a:r>
                <a:rPr lang="es-ES_tradnl" altLang="en-US" sz="1100">
                  <a:cs typeface="Calibri"/>
                </a:rPr>
                <a:t>11</a:t>
              </a:r>
            </a:p>
          </p:txBody>
        </p:sp>
        <p:cxnSp>
          <p:nvCxnSpPr>
            <p:cNvPr id="34" name="Straight Arrow Connector 33"/>
            <p:cNvCxnSpPr/>
            <p:nvPr/>
          </p:nvCxnSpPr>
          <p:spPr>
            <a:xfrm>
              <a:off x="8776" y="8593"/>
              <a:ext cx="0"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 Box 36"/>
          <p:cNvSpPr txBox="1"/>
          <p:nvPr/>
        </p:nvSpPr>
        <p:spPr>
          <a:xfrm>
            <a:off x="5582604" y="1964532"/>
            <a:ext cx="1928813" cy="299085"/>
          </a:xfrm>
          <a:prstGeom prst="rect">
            <a:avLst/>
          </a:prstGeom>
          <a:noFill/>
        </p:spPr>
        <p:txBody>
          <a:bodyPr wrap="square" rtlCol="0">
            <a:spAutoFit/>
          </a:bodyPr>
          <a:lstStyle/>
          <a:p>
            <a:r>
              <a:rPr lang="es-ES_tradnl" altLang="en-US" sz="1350" dirty="0" err="1">
                <a:latin typeface="+mj-lt"/>
              </a:rPr>
              <a:t>Lighting</a:t>
            </a:r>
            <a:r>
              <a:rPr lang="es-ES_tradnl" altLang="en-US" sz="1350" dirty="0">
                <a:latin typeface="+mj-lt"/>
              </a:rPr>
              <a:t> Network</a:t>
            </a:r>
          </a:p>
        </p:txBody>
      </p:sp>
      <p:sp>
        <p:nvSpPr>
          <p:cNvPr id="38" name="Text Box 37"/>
          <p:cNvSpPr txBox="1"/>
          <p:nvPr/>
        </p:nvSpPr>
        <p:spPr>
          <a:xfrm>
            <a:off x="9282589" y="3584259"/>
            <a:ext cx="1142524" cy="507831"/>
          </a:xfrm>
          <a:prstGeom prst="rect">
            <a:avLst/>
          </a:prstGeom>
          <a:noFill/>
        </p:spPr>
        <p:txBody>
          <a:bodyPr wrap="square" rtlCol="0">
            <a:spAutoFit/>
          </a:bodyPr>
          <a:lstStyle/>
          <a:p>
            <a:pPr algn="ctr"/>
            <a:r>
              <a:rPr lang="es-ES_tradnl" altLang="en-US" sz="1350" dirty="0">
                <a:latin typeface="+mj-lt"/>
              </a:rPr>
              <a:t>RF </a:t>
            </a:r>
            <a:r>
              <a:rPr lang="es-ES_tradnl" altLang="en-US" sz="1350" dirty="0" err="1">
                <a:latin typeface="+mj-lt"/>
              </a:rPr>
              <a:t>Router</a:t>
            </a:r>
            <a:endParaRPr lang="es-ES_tradnl" altLang="en-US" sz="1350" dirty="0">
              <a:latin typeface="+mj-lt"/>
            </a:endParaRPr>
          </a:p>
          <a:p>
            <a:pPr algn="ctr"/>
            <a:r>
              <a:rPr lang="es-ES_tradnl" altLang="en-US" sz="1350" dirty="0">
                <a:latin typeface="+mj-lt"/>
              </a:rPr>
              <a:t>(</a:t>
            </a:r>
            <a:r>
              <a:rPr lang="es-ES_tradnl" altLang="en-US" sz="1350" dirty="0" err="1">
                <a:latin typeface="+mj-lt"/>
              </a:rPr>
              <a:t>edge</a:t>
            </a:r>
            <a:r>
              <a:rPr lang="es-ES_tradnl" altLang="en-US" sz="1350" dirty="0">
                <a:latin typeface="+mj-lt"/>
              </a:rPr>
              <a:t> </a:t>
            </a:r>
            <a:r>
              <a:rPr lang="es-ES_tradnl" altLang="en-US" sz="1350" dirty="0" err="1">
                <a:latin typeface="+mj-lt"/>
              </a:rPr>
              <a:t>device</a:t>
            </a:r>
            <a:r>
              <a:rPr lang="es-ES_tradnl" altLang="en-US" sz="1350" dirty="0">
                <a:latin typeface="+mj-lt"/>
              </a:rPr>
              <a:t>)</a:t>
            </a:r>
          </a:p>
        </p:txBody>
      </p:sp>
      <p:grpSp>
        <p:nvGrpSpPr>
          <p:cNvPr id="42" name="Group 41"/>
          <p:cNvGrpSpPr/>
          <p:nvPr/>
        </p:nvGrpSpPr>
        <p:grpSpPr>
          <a:xfrm>
            <a:off x="8017194" y="3152776"/>
            <a:ext cx="1613059" cy="759619"/>
            <a:chOff x="13634" y="4820"/>
            <a:chExt cx="3387" cy="1595"/>
          </a:xfrm>
        </p:grpSpPr>
        <p:grpSp>
          <p:nvGrpSpPr>
            <p:cNvPr id="31" name="Group 30"/>
            <p:cNvGrpSpPr/>
            <p:nvPr/>
          </p:nvGrpSpPr>
          <p:grpSpPr>
            <a:xfrm>
              <a:off x="14929" y="5061"/>
              <a:ext cx="2092" cy="1354"/>
              <a:chOff x="14929" y="5061"/>
              <a:chExt cx="2092" cy="1354"/>
            </a:xfrm>
          </p:grpSpPr>
          <p:pic>
            <p:nvPicPr>
              <p:cNvPr id="26" name="Picture 25" descr="carrier"/>
              <p:cNvPicPr>
                <a:picLocks noChangeAspect="1"/>
              </p:cNvPicPr>
              <p:nvPr/>
            </p:nvPicPr>
            <p:blipFill>
              <a:blip r:embed="rId13">
                <a:extLst>
                  <a:ext uri="{96DAC541-7B7A-43D3-8B79-37D633B846F1}">
                    <asvg:svgBlip xmlns:asvg="http://schemas.microsoft.com/office/drawing/2016/SVG/main" r:embed="rId14"/>
                  </a:ext>
                </a:extLst>
              </a:blip>
              <a:srcRect l="47066" t="49640" r="37490" b="43605"/>
              <a:stretch>
                <a:fillRect/>
              </a:stretch>
            </p:blipFill>
            <p:spPr>
              <a:xfrm>
                <a:off x="15047" y="5061"/>
                <a:ext cx="1974" cy="1222"/>
              </a:xfrm>
              <a:prstGeom prst="rect">
                <a:avLst/>
              </a:prstGeom>
            </p:spPr>
          </p:pic>
          <p:cxnSp>
            <p:nvCxnSpPr>
              <p:cNvPr id="27" name="Straight Arrow Connector 26"/>
              <p:cNvCxnSpPr/>
              <p:nvPr/>
            </p:nvCxnSpPr>
            <p:spPr>
              <a:xfrm flipH="1">
                <a:off x="14929" y="6139"/>
                <a:ext cx="375" cy="2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9" name="Text Box 38"/>
            <p:cNvSpPr txBox="1"/>
            <p:nvPr/>
          </p:nvSpPr>
          <p:spPr>
            <a:xfrm>
              <a:off x="13634" y="4820"/>
              <a:ext cx="2399" cy="630"/>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Carrier</a:t>
              </a:r>
              <a:endParaRPr lang="es-ES_tradnl" altLang="en-US" sz="1350" dirty="0">
                <a:latin typeface="+mj-lt"/>
              </a:endParaRPr>
            </a:p>
          </p:txBody>
        </p:sp>
      </p:grpSp>
      <p:grpSp>
        <p:nvGrpSpPr>
          <p:cNvPr id="43" name="Group 42"/>
          <p:cNvGrpSpPr/>
          <p:nvPr/>
        </p:nvGrpSpPr>
        <p:grpSpPr>
          <a:xfrm>
            <a:off x="5805489" y="3555207"/>
            <a:ext cx="2151221" cy="1643539"/>
            <a:chOff x="8990" y="5665"/>
            <a:chExt cx="4517" cy="3451"/>
          </a:xfrm>
        </p:grpSpPr>
        <p:sp>
          <p:nvSpPr>
            <p:cNvPr id="40" name="Text Box 39"/>
            <p:cNvSpPr txBox="1"/>
            <p:nvPr/>
          </p:nvSpPr>
          <p:spPr>
            <a:xfrm>
              <a:off x="9814" y="8488"/>
              <a:ext cx="3693" cy="628"/>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Backscatter</a:t>
              </a:r>
              <a:endParaRPr lang="es-ES_tradnl" altLang="en-US" sz="1350" dirty="0">
                <a:latin typeface="+mj-lt"/>
              </a:endParaRPr>
            </a:p>
          </p:txBody>
        </p:sp>
        <p:grpSp>
          <p:nvGrpSpPr>
            <p:cNvPr id="35" name="Group 34"/>
            <p:cNvGrpSpPr/>
            <p:nvPr/>
          </p:nvGrpSpPr>
          <p:grpSpPr>
            <a:xfrm>
              <a:off x="8990" y="5665"/>
              <a:ext cx="710" cy="3436"/>
              <a:chOff x="9244" y="5665"/>
              <a:chExt cx="710" cy="3436"/>
            </a:xfrm>
          </p:grpSpPr>
          <p:pic>
            <p:nvPicPr>
              <p:cNvPr id="29" name="Picture 28" descr="backscatter"/>
              <p:cNvPicPr>
                <a:picLocks noChangeAspect="1"/>
              </p:cNvPicPr>
              <p:nvPr/>
            </p:nvPicPr>
            <p:blipFill>
              <a:blip r:embed="rId15">
                <a:extLst>
                  <a:ext uri="{96DAC541-7B7A-43D3-8B79-37D633B846F1}">
                    <asvg:svgBlip xmlns:asvg="http://schemas.microsoft.com/office/drawing/2016/SVG/main" r:embed="rId16"/>
                  </a:ext>
                </a:extLst>
              </a:blip>
              <a:srcRect l="46101" t="38087" r="49477" b="48308"/>
              <a:stretch>
                <a:fillRect/>
              </a:stretch>
            </p:blipFill>
            <p:spPr>
              <a:xfrm>
                <a:off x="9244" y="5665"/>
                <a:ext cx="711" cy="3437"/>
              </a:xfrm>
              <a:prstGeom prst="rect">
                <a:avLst/>
              </a:prstGeom>
            </p:spPr>
          </p:pic>
          <p:cxnSp>
            <p:nvCxnSpPr>
              <p:cNvPr id="30" name="Straight Arrow Connector 29"/>
              <p:cNvCxnSpPr/>
              <p:nvPr/>
            </p:nvCxnSpPr>
            <p:spPr>
              <a:xfrm flipV="1">
                <a:off x="9645" y="5726"/>
                <a:ext cx="15" cy="3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29431E10-4F6D-479B-A730-F6402ABD38FD}"/>
              </a:ext>
            </a:extLst>
          </p:cNvPr>
          <p:cNvGrpSpPr/>
          <p:nvPr/>
        </p:nvGrpSpPr>
        <p:grpSpPr>
          <a:xfrm>
            <a:off x="5057606" y="5313675"/>
            <a:ext cx="1591798" cy="785102"/>
            <a:chOff x="5057606" y="5313675"/>
            <a:chExt cx="1591798" cy="785102"/>
          </a:xfrm>
        </p:grpSpPr>
        <p:sp>
          <p:nvSpPr>
            <p:cNvPr id="36" name="Text Box 35"/>
            <p:cNvSpPr txBox="1"/>
            <p:nvPr/>
          </p:nvSpPr>
          <p:spPr>
            <a:xfrm>
              <a:off x="5057606" y="5799692"/>
              <a:ext cx="1591798" cy="299085"/>
            </a:xfrm>
            <a:prstGeom prst="rect">
              <a:avLst/>
            </a:prstGeom>
            <a:noFill/>
          </p:spPr>
          <p:txBody>
            <a:bodyPr wrap="square" rtlCol="0">
              <a:spAutoFit/>
            </a:bodyPr>
            <a:lstStyle/>
            <a:p>
              <a:r>
                <a:rPr lang="es-ES_tradnl" altLang="en-US" sz="1350" dirty="0" err="1">
                  <a:latin typeface="+mj-lt"/>
                </a:rPr>
                <a:t>Battery</a:t>
              </a:r>
              <a:r>
                <a:rPr lang="es-ES_tradnl" altLang="en-US" sz="1350" dirty="0">
                  <a:latin typeface="+mj-lt"/>
                </a:rPr>
                <a:t>-free </a:t>
              </a:r>
              <a:r>
                <a:rPr lang="es-ES_tradnl" altLang="en-US" sz="1350" dirty="0" err="1">
                  <a:latin typeface="+mj-lt"/>
                </a:rPr>
                <a:t>device</a:t>
              </a:r>
              <a:endParaRPr lang="es-ES_tradnl" altLang="en-US" sz="1350" dirty="0">
                <a:latin typeface="+mj-lt"/>
              </a:endParaRPr>
            </a:p>
          </p:txBody>
        </p:sp>
        <p:pic>
          <p:nvPicPr>
            <p:cNvPr id="4" name="Picture 3" descr="pcb-board">
              <a:extLst>
                <a:ext uri="{FF2B5EF4-FFF2-40B4-BE49-F238E27FC236}">
                  <a16:creationId xmlns:a16="http://schemas.microsoft.com/office/drawing/2014/main" id="{9C3172B4-84A8-4611-98E7-7C1671F79150}"/>
                </a:ext>
              </a:extLst>
            </p:cNvPr>
            <p:cNvPicPr>
              <a:picLocks noChangeAspect="1"/>
            </p:cNvPicPr>
            <p:nvPr/>
          </p:nvPicPr>
          <p:blipFill>
            <a:blip r:embed="rId17"/>
            <a:stretch>
              <a:fillRect/>
            </a:stretch>
          </p:blipFill>
          <p:spPr>
            <a:xfrm>
              <a:off x="5597593" y="5313675"/>
              <a:ext cx="447435" cy="486017"/>
            </a:xfrm>
            <a:prstGeom prst="rect">
              <a:avLst/>
            </a:prstGeom>
          </p:spPr>
        </p:pic>
      </p:grpSp>
      <p:sp>
        <p:nvSpPr>
          <p:cNvPr id="32" name="Footer Placeholder 1">
            <a:extLst>
              <a:ext uri="{FF2B5EF4-FFF2-40B4-BE49-F238E27FC236}">
                <a16:creationId xmlns:a16="http://schemas.microsoft.com/office/drawing/2014/main" id="{37198C31-0FF2-7DAB-D247-2FF926A1407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9459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38" grpId="1"/>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41" y="365125"/>
            <a:ext cx="11995139" cy="1325563"/>
          </a:xfrm>
        </p:spPr>
        <p:txBody>
          <a:bodyPr>
            <a:noAutofit/>
          </a:bodyPr>
          <a:lstStyle/>
          <a:p>
            <a:r>
              <a:rPr lang="en-US" sz="4000" dirty="0"/>
              <a:t>Advanced Topics in Networking 6204: Special Topics in Internet of Things</a:t>
            </a:r>
          </a:p>
        </p:txBody>
      </p:sp>
      <p:sp>
        <p:nvSpPr>
          <p:cNvPr id="3" name="Content Placeholder 2"/>
          <p:cNvSpPr>
            <a:spLocks noGrp="1"/>
          </p:cNvSpPr>
          <p:nvPr>
            <p:ph idx="1"/>
          </p:nvPr>
        </p:nvSpPr>
        <p:spPr>
          <a:xfrm>
            <a:off x="183583" y="2002227"/>
            <a:ext cx="11824833" cy="4000639"/>
          </a:xfrm>
        </p:spPr>
        <p:txBody>
          <a:bodyPr>
            <a:normAutofit/>
          </a:bodyPr>
          <a:lstStyle/>
          <a:p>
            <a:r>
              <a:rPr lang="en-US" dirty="0">
                <a:latin typeface="+mj-lt"/>
              </a:rPr>
              <a:t>Networking aspects of wireless embedded systems, Internet of things</a:t>
            </a:r>
          </a:p>
          <a:p>
            <a:r>
              <a:rPr lang="en-US" dirty="0">
                <a:latin typeface="+mj-lt"/>
              </a:rPr>
              <a:t>Advanced level course for PhD students in related research areas</a:t>
            </a:r>
          </a:p>
          <a:p>
            <a:r>
              <a:rPr lang="en-US" dirty="0">
                <a:latin typeface="+mj-lt"/>
              </a:rPr>
              <a:t>We meet once a week; Wednesdays – 2 pm to 4 pm; </a:t>
            </a:r>
          </a:p>
          <a:p>
            <a:r>
              <a:rPr lang="en-US" dirty="0">
                <a:latin typeface="+mj-lt"/>
              </a:rPr>
              <a:t>Course is structured as a hybrid of lectures, seminar and discussions</a:t>
            </a:r>
          </a:p>
          <a:p>
            <a:r>
              <a:rPr lang="en-US" b="1" dirty="0">
                <a:latin typeface="+mj-lt"/>
              </a:rPr>
              <a:t>Course website: </a:t>
            </a:r>
            <a:r>
              <a:rPr lang="en-US" dirty="0">
                <a:latin typeface="+mj-lt"/>
              </a:rPr>
              <a:t>https://</a:t>
            </a:r>
            <a:r>
              <a:rPr lang="en-US" dirty="0" err="1">
                <a:latin typeface="+mj-lt"/>
              </a:rPr>
              <a:t>weiserlab.github.io</a:t>
            </a:r>
            <a:r>
              <a:rPr lang="en-US" dirty="0">
                <a:latin typeface="+mj-lt"/>
              </a:rPr>
              <a:t>/</a:t>
            </a:r>
            <a:r>
              <a:rPr lang="en-US" dirty="0" err="1">
                <a:latin typeface="+mj-lt"/>
              </a:rPr>
              <a:t>ambuj</a:t>
            </a:r>
            <a:r>
              <a:rPr lang="en-US" dirty="0">
                <a:latin typeface="+mj-lt"/>
              </a:rPr>
              <a:t>/cs6204, Credits: 4</a:t>
            </a:r>
          </a:p>
          <a:p>
            <a:r>
              <a:rPr lang="en-US" b="1" dirty="0">
                <a:latin typeface="+mj-lt"/>
              </a:rPr>
              <a:t>Office hours: </a:t>
            </a:r>
            <a:r>
              <a:rPr lang="en-US" dirty="0">
                <a:latin typeface="+mj-lt"/>
              </a:rPr>
              <a:t>COM3 - #2 – 25, Friday : 4 – 6 pm  (drop-in)</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Tree>
    <p:extLst>
      <p:ext uri="{BB962C8B-B14F-4D97-AF65-F5344CB8AC3E}">
        <p14:creationId xmlns:p14="http://schemas.microsoft.com/office/powerpoint/2010/main" val="36314055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232" y="1928769"/>
            <a:ext cx="11091536" cy="1685229"/>
          </a:xfrm>
        </p:spPr>
        <p:txBody>
          <a:bodyPr>
            <a:normAutofit/>
          </a:bodyPr>
          <a:lstStyle/>
          <a:p>
            <a:br>
              <a:rPr lang="en-GB" sz="4800" u="none" strike="noStrike" dirty="0">
                <a:effectLst/>
              </a:rPr>
            </a:br>
            <a:r>
              <a:rPr lang="en-GB" sz="4800" u="none" strike="noStrike" dirty="0">
                <a:effectLst/>
              </a:rPr>
              <a:t>CS 6204 - Advanced Topics in Networking </a:t>
            </a:r>
            <a:endParaRPr lang="en-US" sz="16600" dirty="0"/>
          </a:p>
        </p:txBody>
      </p:sp>
      <p:sp>
        <p:nvSpPr>
          <p:cNvPr id="3" name="Subtitle 2"/>
          <p:cNvSpPr>
            <a:spLocks noGrp="1"/>
          </p:cNvSpPr>
          <p:nvPr>
            <p:ph type="subTitle" idx="1"/>
          </p:nvPr>
        </p:nvSpPr>
        <p:spPr>
          <a:xfrm>
            <a:off x="1524000" y="3947050"/>
            <a:ext cx="9144000" cy="1743197"/>
          </a:xfrm>
        </p:spPr>
        <p:txBody>
          <a:bodyPr>
            <a:normAutofit fontScale="92500" lnSpcReduction="20000"/>
          </a:bodyPr>
          <a:lstStyle/>
          <a:p>
            <a:r>
              <a:rPr lang="en-US" sz="3900" b="1" dirty="0">
                <a:latin typeface="+mj-lt"/>
              </a:rPr>
              <a:t>Ambuj Varshney</a:t>
            </a:r>
          </a:p>
          <a:p>
            <a:r>
              <a:rPr lang="en-US" sz="2600" dirty="0" err="1">
                <a:latin typeface="+mj-lt"/>
              </a:rPr>
              <a:t>ambujv@nus.edu.sg</a:t>
            </a:r>
            <a:endParaRPr lang="en-US" sz="2600" dirty="0">
              <a:latin typeface="+mj-lt"/>
            </a:endParaRPr>
          </a:p>
          <a:p>
            <a:r>
              <a:rPr lang="en-US" sz="2600" dirty="0">
                <a:latin typeface="+mj-lt"/>
              </a:rPr>
              <a:t>http://ambuj.se</a:t>
            </a: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55</a:t>
            </a:fld>
            <a:endParaRPr lang="sv-SE"/>
          </a:p>
        </p:txBody>
      </p:sp>
    </p:spTree>
    <p:extLst>
      <p:ext uri="{BB962C8B-B14F-4D97-AF65-F5344CB8AC3E}">
        <p14:creationId xmlns:p14="http://schemas.microsoft.com/office/powerpoint/2010/main" val="2864482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t>Get to know the instructor</a:t>
            </a:r>
          </a:p>
        </p:txBody>
      </p:sp>
      <p:sp>
        <p:nvSpPr>
          <p:cNvPr id="3" name="Content Placeholder 2"/>
          <p:cNvSpPr>
            <a:spLocks noGrp="1"/>
          </p:cNvSpPr>
          <p:nvPr>
            <p:ph idx="1"/>
          </p:nvPr>
        </p:nvSpPr>
        <p:spPr>
          <a:xfrm>
            <a:off x="536028" y="1690689"/>
            <a:ext cx="11588952" cy="1325564"/>
          </a:xfrm>
        </p:spPr>
        <p:txBody>
          <a:bodyPr>
            <a:normAutofit/>
          </a:bodyPr>
          <a:lstStyle/>
          <a:p>
            <a:pPr algn="just"/>
            <a:r>
              <a:rPr lang="en-US" dirty="0">
                <a:latin typeface="+mj-lt"/>
              </a:rPr>
              <a:t>Doctoral dissertation awarded 2019 ABB Research Award</a:t>
            </a:r>
          </a:p>
          <a:p>
            <a:pPr algn="just"/>
            <a:r>
              <a:rPr lang="en-US" dirty="0">
                <a:latin typeface="+mj-lt"/>
              </a:rPr>
              <a:t>Postdoctoral studies supported by 2019 ABB Award: UC Berkeley</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6</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8" name="Content Placeholder 4" descr="A picture containing camera, phone&#10;&#10;Description automatically generated">
            <a:extLst>
              <a:ext uri="{FF2B5EF4-FFF2-40B4-BE49-F238E27FC236}">
                <a16:creationId xmlns:a16="http://schemas.microsoft.com/office/drawing/2014/main" id="{1BA184F2-0B98-7F83-3F29-174D51C55DE1}"/>
              </a:ext>
            </a:extLst>
          </p:cNvPr>
          <p:cNvPicPr>
            <a:picLocks noChangeAspect="1"/>
          </p:cNvPicPr>
          <p:nvPr/>
        </p:nvPicPr>
        <p:blipFill>
          <a:blip r:embed="rId3"/>
          <a:stretch>
            <a:fillRect/>
          </a:stretch>
        </p:blipFill>
        <p:spPr>
          <a:xfrm>
            <a:off x="5781534" y="3282197"/>
            <a:ext cx="5658131" cy="2503956"/>
          </a:xfrm>
          <a:prstGeom prst="rect">
            <a:avLst/>
          </a:prstGeom>
        </p:spPr>
      </p:pic>
      <p:pic>
        <p:nvPicPr>
          <p:cNvPr id="9" name="Picture 8">
            <a:extLst>
              <a:ext uri="{FF2B5EF4-FFF2-40B4-BE49-F238E27FC236}">
                <a16:creationId xmlns:a16="http://schemas.microsoft.com/office/drawing/2014/main" id="{88D25480-F3C5-9438-BA22-E024826A18D1}"/>
              </a:ext>
            </a:extLst>
          </p:cNvPr>
          <p:cNvPicPr>
            <a:picLocks noChangeAspect="1"/>
          </p:cNvPicPr>
          <p:nvPr/>
        </p:nvPicPr>
        <p:blipFill>
          <a:blip r:embed="rId4"/>
          <a:stretch>
            <a:fillRect/>
          </a:stretch>
        </p:blipFill>
        <p:spPr>
          <a:xfrm>
            <a:off x="647170" y="3814229"/>
            <a:ext cx="1888036" cy="1888036"/>
          </a:xfrm>
          <a:prstGeom prst="rect">
            <a:avLst/>
          </a:prstGeom>
        </p:spPr>
      </p:pic>
      <p:pic>
        <p:nvPicPr>
          <p:cNvPr id="6" name="Picture 5" descr="A picture containing text, building, window&#10;&#10;Description automatically generated">
            <a:extLst>
              <a:ext uri="{FF2B5EF4-FFF2-40B4-BE49-F238E27FC236}">
                <a16:creationId xmlns:a16="http://schemas.microsoft.com/office/drawing/2014/main" id="{616FB103-5762-9FD6-B75A-7D64F7DCE196}"/>
              </a:ext>
            </a:extLst>
          </p:cNvPr>
          <p:cNvPicPr>
            <a:picLocks noChangeAspect="1"/>
          </p:cNvPicPr>
          <p:nvPr/>
        </p:nvPicPr>
        <p:blipFill>
          <a:blip r:embed="rId5"/>
          <a:stretch>
            <a:fillRect/>
          </a:stretch>
        </p:blipFill>
        <p:spPr>
          <a:xfrm>
            <a:off x="2951527" y="4300539"/>
            <a:ext cx="2302933" cy="915416"/>
          </a:xfrm>
          <a:prstGeom prst="rect">
            <a:avLst/>
          </a:prstGeom>
        </p:spPr>
      </p:pic>
    </p:spTree>
    <p:extLst>
      <p:ext uri="{BB962C8B-B14F-4D97-AF65-F5344CB8AC3E}">
        <p14:creationId xmlns:p14="http://schemas.microsoft.com/office/powerpoint/2010/main" val="214952074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t>Wireless, Embedded Intelligence, Sensing and Emerging Technologies (WEISER) Group</a:t>
            </a:r>
          </a:p>
        </p:txBody>
      </p:sp>
      <p:sp>
        <p:nvSpPr>
          <p:cNvPr id="3" name="Content Placeholder 2"/>
          <p:cNvSpPr>
            <a:spLocks noGrp="1"/>
          </p:cNvSpPr>
          <p:nvPr>
            <p:ph idx="1"/>
          </p:nvPr>
        </p:nvSpPr>
        <p:spPr>
          <a:xfrm>
            <a:off x="536028" y="1690689"/>
            <a:ext cx="11588952" cy="4186600"/>
          </a:xfrm>
        </p:spPr>
        <p:txBody>
          <a:bodyPr>
            <a:normAutofit/>
          </a:bodyPr>
          <a:lstStyle/>
          <a:p>
            <a:r>
              <a:rPr lang="en-US" b="1" dirty="0">
                <a:latin typeface="+mj-lt"/>
              </a:rPr>
              <a:t>Aim: </a:t>
            </a:r>
            <a:r>
              <a:rPr lang="en-US" dirty="0">
                <a:latin typeface="+mj-lt"/>
              </a:rPr>
              <a:t>World leading research in the area of wireless embedded systems</a:t>
            </a:r>
          </a:p>
          <a:p>
            <a:r>
              <a:rPr lang="en-US" dirty="0">
                <a:latin typeface="+mj-lt"/>
              </a:rPr>
              <a:t>Regularly publish research findings in flagship venues of the area; </a:t>
            </a:r>
          </a:p>
          <a:p>
            <a:pPr lvl="1"/>
            <a:r>
              <a:rPr lang="en-US" dirty="0">
                <a:latin typeface="+mj-lt"/>
              </a:rPr>
              <a:t>ACM </a:t>
            </a:r>
            <a:r>
              <a:rPr lang="en-US" dirty="0" err="1">
                <a:latin typeface="+mj-lt"/>
              </a:rPr>
              <a:t>MobiCom</a:t>
            </a:r>
            <a:r>
              <a:rPr lang="en-US" dirty="0">
                <a:latin typeface="+mj-lt"/>
              </a:rPr>
              <a:t>, </a:t>
            </a:r>
            <a:r>
              <a:rPr lang="en-US" dirty="0" err="1">
                <a:latin typeface="+mj-lt"/>
              </a:rPr>
              <a:t>MobiSys</a:t>
            </a:r>
            <a:r>
              <a:rPr lang="en-US" dirty="0">
                <a:latin typeface="+mj-lt"/>
              </a:rPr>
              <a:t>, </a:t>
            </a:r>
            <a:r>
              <a:rPr lang="en-US" dirty="0" err="1">
                <a:latin typeface="+mj-lt"/>
              </a:rPr>
              <a:t>SenSys</a:t>
            </a:r>
            <a:r>
              <a:rPr lang="en-US" dirty="0">
                <a:latin typeface="+mj-lt"/>
              </a:rPr>
              <a:t>, </a:t>
            </a:r>
            <a:r>
              <a:rPr lang="en-US" dirty="0" err="1">
                <a:latin typeface="+mj-lt"/>
              </a:rPr>
              <a:t>Ipsn</a:t>
            </a:r>
            <a:r>
              <a:rPr lang="en-US" dirty="0">
                <a:latin typeface="+mj-lt"/>
              </a:rPr>
              <a:t>, </a:t>
            </a:r>
            <a:r>
              <a:rPr lang="en-US" dirty="0" err="1">
                <a:latin typeface="+mj-lt"/>
              </a:rPr>
              <a:t>HotNets</a:t>
            </a:r>
            <a:r>
              <a:rPr lang="en-US" dirty="0">
                <a:latin typeface="+mj-lt"/>
              </a:rPr>
              <a:t>, </a:t>
            </a:r>
            <a:r>
              <a:rPr lang="en-US" dirty="0" err="1">
                <a:latin typeface="+mj-lt"/>
              </a:rPr>
              <a:t>Getmobile</a:t>
            </a:r>
            <a:r>
              <a:rPr lang="en-US" dirty="0">
                <a:latin typeface="+mj-lt"/>
              </a:rPr>
              <a:t> and others</a:t>
            </a:r>
          </a:p>
          <a:p>
            <a:r>
              <a:rPr lang="en-US" dirty="0">
                <a:latin typeface="+mj-lt"/>
              </a:rPr>
              <a:t>Research findings and awards are regularly covered by major media outlets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7</a:t>
            </a:fld>
            <a:endParaRPr lang="sv-SE"/>
          </a:p>
        </p:txBody>
      </p:sp>
      <p:pic>
        <p:nvPicPr>
          <p:cNvPr id="7" name="Picture 6" descr="Graphical user interface, text, application, email&#10;&#10;Description automatically generated">
            <a:extLst>
              <a:ext uri="{FF2B5EF4-FFF2-40B4-BE49-F238E27FC236}">
                <a16:creationId xmlns:a16="http://schemas.microsoft.com/office/drawing/2014/main" id="{B577BBB3-319D-E7E3-AD73-32E251BE6CE1}"/>
              </a:ext>
            </a:extLst>
          </p:cNvPr>
          <p:cNvPicPr>
            <a:picLocks noChangeAspect="1"/>
          </p:cNvPicPr>
          <p:nvPr/>
        </p:nvPicPr>
        <p:blipFill>
          <a:blip r:embed="rId3"/>
          <a:stretch>
            <a:fillRect/>
          </a:stretch>
        </p:blipFill>
        <p:spPr>
          <a:xfrm>
            <a:off x="1021866" y="4175881"/>
            <a:ext cx="3328115" cy="1735467"/>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283A9779-AF44-EEDC-AE6B-6356F06965CD}"/>
              </a:ext>
            </a:extLst>
          </p:cNvPr>
          <p:cNvPicPr>
            <a:picLocks noChangeAspect="1"/>
          </p:cNvPicPr>
          <p:nvPr/>
        </p:nvPicPr>
        <p:blipFill>
          <a:blip r:embed="rId4"/>
          <a:stretch>
            <a:fillRect/>
          </a:stretch>
        </p:blipFill>
        <p:spPr>
          <a:xfrm>
            <a:off x="4919405" y="4175881"/>
            <a:ext cx="3079919" cy="184036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E9DFCB58-51B6-9DFE-F9EE-11CBDA4567FB}"/>
              </a:ext>
            </a:extLst>
          </p:cNvPr>
          <p:cNvPicPr>
            <a:picLocks noChangeAspect="1"/>
          </p:cNvPicPr>
          <p:nvPr/>
        </p:nvPicPr>
        <p:blipFill>
          <a:blip r:embed="rId5"/>
          <a:stretch>
            <a:fillRect/>
          </a:stretch>
        </p:blipFill>
        <p:spPr>
          <a:xfrm>
            <a:off x="8985695" y="3986228"/>
            <a:ext cx="2152913" cy="2114771"/>
          </a:xfrm>
          <a:prstGeom prst="rect">
            <a:avLst/>
          </a:prstGeom>
        </p:spPr>
      </p:pic>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32563712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792" y="3015156"/>
            <a:ext cx="11964415" cy="1258094"/>
          </a:xfrm>
        </p:spPr>
        <p:txBody>
          <a:bodyPr>
            <a:normAutofit fontScale="92500" lnSpcReduction="20000"/>
          </a:bodyPr>
          <a:lstStyle/>
          <a:p>
            <a:pPr marL="0" indent="0" algn="ctr">
              <a:buNone/>
            </a:pPr>
            <a:r>
              <a:rPr lang="en-US" sz="5200" dirty="0">
                <a:latin typeface="+mj-lt"/>
              </a:rPr>
              <a:t>Do you know what the Internet of Things is? How does Internet of Things impact you?</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a:t>
            </a:fld>
            <a:endParaRPr lang="sv-SE"/>
          </a:p>
        </p:txBody>
      </p:sp>
    </p:spTree>
    <p:extLst>
      <p:ext uri="{BB962C8B-B14F-4D97-AF65-F5344CB8AC3E}">
        <p14:creationId xmlns:p14="http://schemas.microsoft.com/office/powerpoint/2010/main" val="3274681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9</a:t>
            </a:fld>
            <a:endParaRPr lang="sv-SE"/>
          </a:p>
        </p:txBody>
      </p:sp>
      <p:grpSp>
        <p:nvGrpSpPr>
          <p:cNvPr id="12" name="Group 11">
            <a:extLst>
              <a:ext uri="{FF2B5EF4-FFF2-40B4-BE49-F238E27FC236}">
                <a16:creationId xmlns:a16="http://schemas.microsoft.com/office/drawing/2014/main" id="{9F2C8DCD-DD16-4C1E-8FB8-4B4D3313E0B7}"/>
              </a:ext>
            </a:extLst>
          </p:cNvPr>
          <p:cNvGrpSpPr/>
          <p:nvPr/>
        </p:nvGrpSpPr>
        <p:grpSpPr>
          <a:xfrm>
            <a:off x="1130141" y="1973494"/>
            <a:ext cx="3216678" cy="1195659"/>
            <a:chOff x="838200" y="3720988"/>
            <a:chExt cx="6349956" cy="2548426"/>
          </a:xfrm>
        </p:grpSpPr>
        <p:pic>
          <p:nvPicPr>
            <p:cNvPr id="16" name="Picture 15">
              <a:extLst>
                <a:ext uri="{FF2B5EF4-FFF2-40B4-BE49-F238E27FC236}">
                  <a16:creationId xmlns:a16="http://schemas.microsoft.com/office/drawing/2014/main" id="{0DDDC0A8-BA52-41AD-AD1A-C2429B3692B1}"/>
                </a:ext>
              </a:extLst>
            </p:cNvPr>
            <p:cNvPicPr>
              <a:picLocks noChangeAspect="1"/>
            </p:cNvPicPr>
            <p:nvPr/>
          </p:nvPicPr>
          <p:blipFill>
            <a:blip r:embed="rId3"/>
            <a:stretch>
              <a:fillRect/>
            </a:stretch>
          </p:blipFill>
          <p:spPr>
            <a:xfrm>
              <a:off x="838200" y="3720988"/>
              <a:ext cx="3599308" cy="1889637"/>
            </a:xfrm>
            <a:prstGeom prst="rect">
              <a:avLst/>
            </a:prstGeom>
          </p:spPr>
        </p:pic>
        <p:sp>
          <p:nvSpPr>
            <p:cNvPr id="17" name="TextBox 16">
              <a:extLst>
                <a:ext uri="{FF2B5EF4-FFF2-40B4-BE49-F238E27FC236}">
                  <a16:creationId xmlns:a16="http://schemas.microsoft.com/office/drawing/2014/main" id="{C01B59D0-0B8E-427C-9178-1C1C27F009BD}"/>
                </a:ext>
              </a:extLst>
            </p:cNvPr>
            <p:cNvSpPr txBox="1"/>
            <p:nvPr/>
          </p:nvSpPr>
          <p:spPr>
            <a:xfrm>
              <a:off x="984249" y="5735997"/>
              <a:ext cx="3288148" cy="521703"/>
            </a:xfrm>
            <a:prstGeom prst="rect">
              <a:avLst/>
            </a:prstGeom>
            <a:noFill/>
          </p:spPr>
          <p:txBody>
            <a:bodyPr wrap="square" rtlCol="0">
              <a:spAutoFit/>
            </a:bodyPr>
            <a:lstStyle/>
            <a:p>
              <a:pPr algn="ctr"/>
              <a:r>
                <a:rPr lang="en-US" sz="1400" dirty="0">
                  <a:latin typeface="+mj-lt"/>
                </a:rPr>
                <a:t>Google nest thermostat</a:t>
              </a:r>
            </a:p>
          </p:txBody>
        </p:sp>
        <p:pic>
          <p:nvPicPr>
            <p:cNvPr id="18" name="Picture 17">
              <a:extLst>
                <a:ext uri="{FF2B5EF4-FFF2-40B4-BE49-F238E27FC236}">
                  <a16:creationId xmlns:a16="http://schemas.microsoft.com/office/drawing/2014/main" id="{9E194171-A145-4338-B1E1-91068904527A}"/>
                </a:ext>
              </a:extLst>
            </p:cNvPr>
            <p:cNvPicPr>
              <a:picLocks noChangeAspect="1"/>
            </p:cNvPicPr>
            <p:nvPr/>
          </p:nvPicPr>
          <p:blipFill>
            <a:blip r:embed="rId4"/>
            <a:stretch>
              <a:fillRect/>
            </a:stretch>
          </p:blipFill>
          <p:spPr>
            <a:xfrm>
              <a:off x="4779671" y="3792371"/>
              <a:ext cx="1940719" cy="1940720"/>
            </a:xfrm>
            <a:prstGeom prst="rect">
              <a:avLst/>
            </a:prstGeom>
          </p:spPr>
        </p:pic>
        <p:sp>
          <p:nvSpPr>
            <p:cNvPr id="19" name="TextBox 18">
              <a:extLst>
                <a:ext uri="{FF2B5EF4-FFF2-40B4-BE49-F238E27FC236}">
                  <a16:creationId xmlns:a16="http://schemas.microsoft.com/office/drawing/2014/main" id="{CC140751-0C88-4760-9C0C-CB471F3119E5}"/>
                </a:ext>
              </a:extLst>
            </p:cNvPr>
            <p:cNvSpPr txBox="1"/>
            <p:nvPr/>
          </p:nvSpPr>
          <p:spPr>
            <a:xfrm>
              <a:off x="4311902" y="5747711"/>
              <a:ext cx="2876254" cy="521703"/>
            </a:xfrm>
            <a:prstGeom prst="rect">
              <a:avLst/>
            </a:prstGeom>
            <a:noFill/>
          </p:spPr>
          <p:txBody>
            <a:bodyPr wrap="square" rtlCol="0">
              <a:spAutoFit/>
            </a:bodyPr>
            <a:lstStyle/>
            <a:p>
              <a:pPr algn="ctr"/>
              <a:r>
                <a:rPr lang="en-US" sz="1400" dirty="0">
                  <a:latin typeface="+mj-lt"/>
                </a:rPr>
                <a:t>Fitbit activity tracker</a:t>
              </a:r>
            </a:p>
          </p:txBody>
        </p:sp>
      </p:grpSp>
      <p:pic>
        <p:nvPicPr>
          <p:cNvPr id="20" name="Picture 19">
            <a:extLst>
              <a:ext uri="{FF2B5EF4-FFF2-40B4-BE49-F238E27FC236}">
                <a16:creationId xmlns:a16="http://schemas.microsoft.com/office/drawing/2014/main" id="{6DC2C66B-72C8-46ED-B50B-3396EDDD258E}"/>
              </a:ext>
            </a:extLst>
          </p:cNvPr>
          <p:cNvPicPr>
            <a:picLocks noChangeAspect="1"/>
          </p:cNvPicPr>
          <p:nvPr/>
        </p:nvPicPr>
        <p:blipFill>
          <a:blip r:embed="rId5"/>
          <a:stretch>
            <a:fillRect/>
          </a:stretch>
        </p:blipFill>
        <p:spPr>
          <a:xfrm>
            <a:off x="9058103" y="4221184"/>
            <a:ext cx="1646713" cy="1240524"/>
          </a:xfrm>
          <a:prstGeom prst="rect">
            <a:avLst/>
          </a:prstGeom>
        </p:spPr>
      </p:pic>
      <p:sp>
        <p:nvSpPr>
          <p:cNvPr id="21" name="TextBox 20">
            <a:extLst>
              <a:ext uri="{FF2B5EF4-FFF2-40B4-BE49-F238E27FC236}">
                <a16:creationId xmlns:a16="http://schemas.microsoft.com/office/drawing/2014/main" id="{BDC699E5-A5E9-455A-8104-D7294EE0FEFA}"/>
              </a:ext>
            </a:extLst>
          </p:cNvPr>
          <p:cNvSpPr txBox="1"/>
          <p:nvPr/>
        </p:nvSpPr>
        <p:spPr>
          <a:xfrm>
            <a:off x="9058102" y="5439999"/>
            <a:ext cx="1719167" cy="307777"/>
          </a:xfrm>
          <a:prstGeom prst="rect">
            <a:avLst/>
          </a:prstGeom>
          <a:noFill/>
        </p:spPr>
        <p:txBody>
          <a:bodyPr wrap="square" rtlCol="0">
            <a:spAutoFit/>
          </a:bodyPr>
          <a:lstStyle/>
          <a:p>
            <a:r>
              <a:rPr lang="en-US" sz="1400" dirty="0">
                <a:latin typeface="+mj-lt"/>
              </a:rPr>
              <a:t>BLE proximity beacon</a:t>
            </a:r>
          </a:p>
        </p:txBody>
      </p:sp>
      <p:pic>
        <p:nvPicPr>
          <p:cNvPr id="24" name="Picture 23" descr="A picture containing logo&#10;&#10;Description automatically generated">
            <a:extLst>
              <a:ext uri="{FF2B5EF4-FFF2-40B4-BE49-F238E27FC236}">
                <a16:creationId xmlns:a16="http://schemas.microsoft.com/office/drawing/2014/main" id="{1A32E755-ECBD-4E51-AFC8-CD1DF3304CDB}"/>
              </a:ext>
            </a:extLst>
          </p:cNvPr>
          <p:cNvPicPr>
            <a:picLocks noChangeAspect="1"/>
          </p:cNvPicPr>
          <p:nvPr/>
        </p:nvPicPr>
        <p:blipFill>
          <a:blip r:embed="rId6"/>
          <a:stretch>
            <a:fillRect/>
          </a:stretch>
        </p:blipFill>
        <p:spPr>
          <a:xfrm>
            <a:off x="4764792" y="2056840"/>
            <a:ext cx="1918504" cy="1079158"/>
          </a:xfrm>
          <a:prstGeom prst="rect">
            <a:avLst/>
          </a:prstGeom>
        </p:spPr>
      </p:pic>
      <p:sp>
        <p:nvSpPr>
          <p:cNvPr id="25" name="TextBox 24">
            <a:extLst>
              <a:ext uri="{FF2B5EF4-FFF2-40B4-BE49-F238E27FC236}">
                <a16:creationId xmlns:a16="http://schemas.microsoft.com/office/drawing/2014/main" id="{F277D651-C370-49FD-B347-17CE1E85B867}"/>
              </a:ext>
            </a:extLst>
          </p:cNvPr>
          <p:cNvSpPr txBox="1"/>
          <p:nvPr/>
        </p:nvSpPr>
        <p:spPr>
          <a:xfrm>
            <a:off x="5110100" y="3112754"/>
            <a:ext cx="1210544" cy="307777"/>
          </a:xfrm>
          <a:prstGeom prst="rect">
            <a:avLst/>
          </a:prstGeom>
          <a:noFill/>
        </p:spPr>
        <p:txBody>
          <a:bodyPr wrap="square" rtlCol="0">
            <a:spAutoFit/>
          </a:bodyPr>
          <a:lstStyle/>
          <a:p>
            <a:r>
              <a:rPr lang="en-US" sz="1400" dirty="0">
                <a:latin typeface="+mj-lt"/>
              </a:rPr>
              <a:t>Apple </a:t>
            </a:r>
            <a:r>
              <a:rPr lang="en-US" sz="1400" dirty="0" err="1">
                <a:latin typeface="+mj-lt"/>
              </a:rPr>
              <a:t>airpods</a:t>
            </a:r>
            <a:endParaRPr lang="en-US" sz="1400" dirty="0">
              <a:latin typeface="+mj-lt"/>
            </a:endParaRPr>
          </a:p>
        </p:txBody>
      </p:sp>
      <p:pic>
        <p:nvPicPr>
          <p:cNvPr id="26" name="Picture 25">
            <a:extLst>
              <a:ext uri="{FF2B5EF4-FFF2-40B4-BE49-F238E27FC236}">
                <a16:creationId xmlns:a16="http://schemas.microsoft.com/office/drawing/2014/main" id="{E1260D0C-7E74-4E5B-8F63-ECEAA9428EEF}"/>
              </a:ext>
            </a:extLst>
          </p:cNvPr>
          <p:cNvPicPr>
            <a:picLocks noChangeAspect="1"/>
          </p:cNvPicPr>
          <p:nvPr/>
        </p:nvPicPr>
        <p:blipFill>
          <a:blip r:embed="rId7"/>
          <a:stretch>
            <a:fillRect/>
          </a:stretch>
        </p:blipFill>
        <p:spPr>
          <a:xfrm>
            <a:off x="7245132" y="2108001"/>
            <a:ext cx="1033463" cy="1033463"/>
          </a:xfrm>
          <a:prstGeom prst="rect">
            <a:avLst/>
          </a:prstGeom>
        </p:spPr>
      </p:pic>
      <p:sp>
        <p:nvSpPr>
          <p:cNvPr id="29" name="TextBox 28">
            <a:extLst>
              <a:ext uri="{FF2B5EF4-FFF2-40B4-BE49-F238E27FC236}">
                <a16:creationId xmlns:a16="http://schemas.microsoft.com/office/drawing/2014/main" id="{D42DB19B-5F5C-40EF-9DCD-ED7D833B438B}"/>
              </a:ext>
            </a:extLst>
          </p:cNvPr>
          <p:cNvSpPr txBox="1"/>
          <p:nvPr/>
        </p:nvSpPr>
        <p:spPr>
          <a:xfrm>
            <a:off x="7156591" y="3118077"/>
            <a:ext cx="1210544" cy="307777"/>
          </a:xfrm>
          <a:prstGeom prst="rect">
            <a:avLst/>
          </a:prstGeom>
          <a:noFill/>
        </p:spPr>
        <p:txBody>
          <a:bodyPr wrap="square" rtlCol="0">
            <a:spAutoFit/>
          </a:bodyPr>
          <a:lstStyle/>
          <a:p>
            <a:r>
              <a:rPr lang="en-US" sz="1400" dirty="0">
                <a:latin typeface="+mj-lt"/>
              </a:rPr>
              <a:t>Smart speaker</a:t>
            </a:r>
          </a:p>
        </p:txBody>
      </p:sp>
      <p:pic>
        <p:nvPicPr>
          <p:cNvPr id="31" name="Picture 30" descr="A picture containing building, outdoor, brick, electronics&#10;&#10;Description automatically generated">
            <a:extLst>
              <a:ext uri="{FF2B5EF4-FFF2-40B4-BE49-F238E27FC236}">
                <a16:creationId xmlns:a16="http://schemas.microsoft.com/office/drawing/2014/main" id="{FFD99378-D958-4635-9824-B17BB3ED5C0F}"/>
              </a:ext>
            </a:extLst>
          </p:cNvPr>
          <p:cNvPicPr>
            <a:picLocks noChangeAspect="1"/>
          </p:cNvPicPr>
          <p:nvPr/>
        </p:nvPicPr>
        <p:blipFill>
          <a:blip r:embed="rId8"/>
          <a:stretch>
            <a:fillRect/>
          </a:stretch>
        </p:blipFill>
        <p:spPr>
          <a:xfrm>
            <a:off x="8840430" y="2115455"/>
            <a:ext cx="1550198" cy="1033465"/>
          </a:xfrm>
          <a:prstGeom prst="rect">
            <a:avLst/>
          </a:prstGeom>
        </p:spPr>
      </p:pic>
      <p:sp>
        <p:nvSpPr>
          <p:cNvPr id="32" name="TextBox 31">
            <a:extLst>
              <a:ext uri="{FF2B5EF4-FFF2-40B4-BE49-F238E27FC236}">
                <a16:creationId xmlns:a16="http://schemas.microsoft.com/office/drawing/2014/main" id="{7E7803A0-D40A-4EAD-96B0-80FDA7CF613A}"/>
              </a:ext>
            </a:extLst>
          </p:cNvPr>
          <p:cNvSpPr txBox="1"/>
          <p:nvPr/>
        </p:nvSpPr>
        <p:spPr>
          <a:xfrm>
            <a:off x="9028831" y="3161244"/>
            <a:ext cx="1210544" cy="307777"/>
          </a:xfrm>
          <a:prstGeom prst="rect">
            <a:avLst/>
          </a:prstGeom>
          <a:noFill/>
        </p:spPr>
        <p:txBody>
          <a:bodyPr wrap="square" rtlCol="0">
            <a:spAutoFit/>
          </a:bodyPr>
          <a:lstStyle/>
          <a:p>
            <a:r>
              <a:rPr lang="en-US" sz="1400" dirty="0">
                <a:latin typeface="+mj-lt"/>
              </a:rPr>
              <a:t>Ring doorbell</a:t>
            </a:r>
          </a:p>
        </p:txBody>
      </p:sp>
      <p:pic>
        <p:nvPicPr>
          <p:cNvPr id="38" name="Picture 37" descr="A white video game controller&#10;&#10;Description automatically generated with low confidence">
            <a:extLst>
              <a:ext uri="{FF2B5EF4-FFF2-40B4-BE49-F238E27FC236}">
                <a16:creationId xmlns:a16="http://schemas.microsoft.com/office/drawing/2014/main" id="{BCB21C8D-36E9-4F8C-91D0-7871CB575724}"/>
              </a:ext>
            </a:extLst>
          </p:cNvPr>
          <p:cNvPicPr>
            <a:picLocks noChangeAspect="1"/>
          </p:cNvPicPr>
          <p:nvPr/>
        </p:nvPicPr>
        <p:blipFill>
          <a:blip r:embed="rId9"/>
          <a:stretch>
            <a:fillRect/>
          </a:stretch>
        </p:blipFill>
        <p:spPr>
          <a:xfrm>
            <a:off x="1487184" y="4223548"/>
            <a:ext cx="1669885" cy="1252414"/>
          </a:xfrm>
          <a:prstGeom prst="rect">
            <a:avLst/>
          </a:prstGeom>
        </p:spPr>
      </p:pic>
      <p:sp>
        <p:nvSpPr>
          <p:cNvPr id="39" name="TextBox 38">
            <a:extLst>
              <a:ext uri="{FF2B5EF4-FFF2-40B4-BE49-F238E27FC236}">
                <a16:creationId xmlns:a16="http://schemas.microsoft.com/office/drawing/2014/main" id="{8995F1C6-CFD9-4254-B6E8-5A71F5ECA79B}"/>
              </a:ext>
            </a:extLst>
          </p:cNvPr>
          <p:cNvSpPr txBox="1"/>
          <p:nvPr/>
        </p:nvSpPr>
        <p:spPr>
          <a:xfrm>
            <a:off x="1267359" y="5537872"/>
            <a:ext cx="2181225" cy="307777"/>
          </a:xfrm>
          <a:prstGeom prst="rect">
            <a:avLst/>
          </a:prstGeom>
          <a:noFill/>
        </p:spPr>
        <p:txBody>
          <a:bodyPr wrap="square" rtlCol="0">
            <a:spAutoFit/>
          </a:bodyPr>
          <a:lstStyle/>
          <a:p>
            <a:r>
              <a:rPr lang="en-US" sz="1400" dirty="0">
                <a:latin typeface="+mj-lt"/>
              </a:rPr>
              <a:t>Xiaomi temperature sensor</a:t>
            </a:r>
          </a:p>
        </p:txBody>
      </p:sp>
      <p:pic>
        <p:nvPicPr>
          <p:cNvPr id="41" name="Picture 40" descr="Graphical user interface&#10;&#10;Description automatically generated">
            <a:extLst>
              <a:ext uri="{FF2B5EF4-FFF2-40B4-BE49-F238E27FC236}">
                <a16:creationId xmlns:a16="http://schemas.microsoft.com/office/drawing/2014/main" id="{2103DAF2-5FFE-4A9F-9AB5-D70694A8AB45}"/>
              </a:ext>
            </a:extLst>
          </p:cNvPr>
          <p:cNvPicPr>
            <a:picLocks noChangeAspect="1"/>
          </p:cNvPicPr>
          <p:nvPr/>
        </p:nvPicPr>
        <p:blipFill>
          <a:blip r:embed="rId10"/>
          <a:stretch>
            <a:fillRect/>
          </a:stretch>
        </p:blipFill>
        <p:spPr>
          <a:xfrm>
            <a:off x="4192385" y="4103054"/>
            <a:ext cx="1588707" cy="1588707"/>
          </a:xfrm>
          <a:prstGeom prst="rect">
            <a:avLst/>
          </a:prstGeom>
        </p:spPr>
      </p:pic>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1" y="350838"/>
            <a:ext cx="10515600" cy="1325563"/>
          </a:xfrm>
        </p:spPr>
        <p:txBody>
          <a:bodyPr>
            <a:normAutofit/>
          </a:bodyPr>
          <a:lstStyle/>
          <a:p>
            <a:r>
              <a:rPr lang="en-US" sz="4000" dirty="0"/>
              <a:t>Internet of things devices are all around us...</a:t>
            </a:r>
          </a:p>
        </p:txBody>
      </p:sp>
      <p:sp>
        <p:nvSpPr>
          <p:cNvPr id="43" name="TextBox 42">
            <a:extLst>
              <a:ext uri="{FF2B5EF4-FFF2-40B4-BE49-F238E27FC236}">
                <a16:creationId xmlns:a16="http://schemas.microsoft.com/office/drawing/2014/main" id="{06489C97-B72E-44DF-A527-0E6136622DEC}"/>
              </a:ext>
            </a:extLst>
          </p:cNvPr>
          <p:cNvSpPr txBox="1"/>
          <p:nvPr/>
        </p:nvSpPr>
        <p:spPr>
          <a:xfrm>
            <a:off x="4094037" y="5537872"/>
            <a:ext cx="1785401" cy="307777"/>
          </a:xfrm>
          <a:prstGeom prst="rect">
            <a:avLst/>
          </a:prstGeom>
          <a:noFill/>
        </p:spPr>
        <p:txBody>
          <a:bodyPr wrap="square" rtlCol="0">
            <a:spAutoFit/>
          </a:bodyPr>
          <a:lstStyle/>
          <a:p>
            <a:r>
              <a:rPr lang="en-US" sz="1400" dirty="0">
                <a:latin typeface="+mj-lt"/>
              </a:rPr>
              <a:t>Philips hue smart bulb</a:t>
            </a:r>
          </a:p>
        </p:txBody>
      </p:sp>
      <p:pic>
        <p:nvPicPr>
          <p:cNvPr id="45" name="Picture 44" descr="A picture containing text, person&#10;&#10;Description automatically generated">
            <a:extLst>
              <a:ext uri="{FF2B5EF4-FFF2-40B4-BE49-F238E27FC236}">
                <a16:creationId xmlns:a16="http://schemas.microsoft.com/office/drawing/2014/main" id="{DD842B8A-528D-4FE7-A94F-FC6AE49468F4}"/>
              </a:ext>
            </a:extLst>
          </p:cNvPr>
          <p:cNvPicPr>
            <a:picLocks noChangeAspect="1"/>
          </p:cNvPicPr>
          <p:nvPr/>
        </p:nvPicPr>
        <p:blipFill>
          <a:blip r:embed="rId11"/>
          <a:stretch>
            <a:fillRect/>
          </a:stretch>
        </p:blipFill>
        <p:spPr>
          <a:xfrm>
            <a:off x="6524893" y="4223548"/>
            <a:ext cx="1793280" cy="1145780"/>
          </a:xfrm>
          <a:prstGeom prst="rect">
            <a:avLst/>
          </a:prstGeom>
        </p:spPr>
      </p:pic>
      <p:sp>
        <p:nvSpPr>
          <p:cNvPr id="46" name="TextBox 45">
            <a:extLst>
              <a:ext uri="{FF2B5EF4-FFF2-40B4-BE49-F238E27FC236}">
                <a16:creationId xmlns:a16="http://schemas.microsoft.com/office/drawing/2014/main" id="{64FE7DE0-C5DA-4CEF-963F-7CB4E60F7297}"/>
              </a:ext>
            </a:extLst>
          </p:cNvPr>
          <p:cNvSpPr txBox="1"/>
          <p:nvPr/>
        </p:nvSpPr>
        <p:spPr>
          <a:xfrm>
            <a:off x="6792919" y="5479791"/>
            <a:ext cx="1257227" cy="307777"/>
          </a:xfrm>
          <a:prstGeom prst="rect">
            <a:avLst/>
          </a:prstGeom>
          <a:noFill/>
        </p:spPr>
        <p:txBody>
          <a:bodyPr wrap="square" rtlCol="0">
            <a:spAutoFit/>
          </a:bodyPr>
          <a:lstStyle/>
          <a:p>
            <a:r>
              <a:rPr lang="en-US" sz="1400" dirty="0">
                <a:latin typeface="+mj-lt"/>
              </a:rPr>
              <a:t>Smart badges</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8312662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10.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2.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13.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1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5.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6.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7.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8.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1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20.xml><?xml version="1.0" encoding="utf-8"?>
<p:tagLst xmlns:a="http://schemas.openxmlformats.org/drawingml/2006/main" xmlns:r="http://schemas.openxmlformats.org/officeDocument/2006/relationships" xmlns:p="http://schemas.openxmlformats.org/presentationml/2006/main">
  <p:tag name="DVSHAPEID" val="wjLg3rXyo06am4hmVxUpWc"/>
</p:tagLst>
</file>

<file path=ppt/tags/tag21.xml><?xml version="1.0" encoding="utf-8"?>
<p:tagLst xmlns:a="http://schemas.openxmlformats.org/drawingml/2006/main" xmlns:r="http://schemas.openxmlformats.org/officeDocument/2006/relationships" xmlns:p="http://schemas.openxmlformats.org/presentationml/2006/main">
  <p:tag name="DVSHAPEID" val="CDFZc5OQ3cVQ4XfPRdak5h"/>
</p:tagLst>
</file>

<file path=ppt/tags/tag22.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23.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25.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6.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7.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8.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30.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3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2.xml><?xml version="1.0" encoding="utf-8"?>
<p:tagLst xmlns:a="http://schemas.openxmlformats.org/drawingml/2006/main" xmlns:r="http://schemas.openxmlformats.org/officeDocument/2006/relationships" xmlns:p="http://schemas.openxmlformats.org/presentationml/2006/main">
  <p:tag name="DVSHAPEID" val="9zsUw6ZvbGoADlfgY5prpu"/>
</p:tagLst>
</file>

<file path=ppt/tags/tag4.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5.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6.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7.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8.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9.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33041</TotalTime>
  <Words>7445</Words>
  <Application>Microsoft Macintosh PowerPoint</Application>
  <PresentationFormat>Widescreen</PresentationFormat>
  <Paragraphs>663</Paragraphs>
  <Slides>55</Slides>
  <Notes>47</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Calibri</vt:lpstr>
      <vt:lpstr>Calibri Light</vt:lpstr>
      <vt:lpstr>Helvetica</vt:lpstr>
      <vt:lpstr>Helvetica Light</vt:lpstr>
      <vt:lpstr>Segoe UI Semilight</vt:lpstr>
      <vt:lpstr>Seravek</vt:lpstr>
      <vt:lpstr>Seravek Light</vt:lpstr>
      <vt:lpstr>Times New Roman</vt:lpstr>
      <vt:lpstr>Wingdings</vt:lpstr>
      <vt:lpstr>Office Theme</vt:lpstr>
      <vt:lpstr>Advanced Topics in Networking: Special Topics in Internet of Things</vt:lpstr>
      <vt:lpstr>PowerPoint Presentation</vt:lpstr>
      <vt:lpstr>Get to know the instructor</vt:lpstr>
      <vt:lpstr>Get to know the instructor</vt:lpstr>
      <vt:lpstr>Get to know the instructor</vt:lpstr>
      <vt:lpstr>Get to know the instructor</vt:lpstr>
      <vt:lpstr>Wireless, Embedded Intelligence, Sensing and Emerging Technologies (WEISER) Group</vt:lpstr>
      <vt:lpstr>PowerPoint Presentation</vt:lpstr>
      <vt:lpstr>Internet of things devices are all around us...</vt:lpstr>
      <vt:lpstr>Internet of things and wireless embedded systems</vt:lpstr>
      <vt:lpstr>PowerPoint Presentation</vt:lpstr>
      <vt:lpstr>Trillion embedded devices will be deployed soon</vt:lpstr>
      <vt:lpstr>PowerPoint Presentation</vt:lpstr>
      <vt:lpstr>PowerPoint Presentation</vt:lpstr>
      <vt:lpstr>PowerPoint Presentation</vt:lpstr>
      <vt:lpstr>Word of caution: Mind the hype</vt:lpstr>
      <vt:lpstr>Word of caution: Mind the hype</vt:lpstr>
      <vt:lpstr>PowerPoint Presentation</vt:lpstr>
      <vt:lpstr>PowerPoint Presentation</vt:lpstr>
      <vt:lpstr>PowerPoint Presentation</vt:lpstr>
      <vt:lpstr>PowerPoint Presentation</vt:lpstr>
      <vt:lpstr>Wireless embedded devices architecture has remained unchanged over the past decades</vt:lpstr>
      <vt:lpstr>Computation is becoming energy inexpensive</vt:lpstr>
      <vt:lpstr>Communication remains a significant challenge</vt:lpstr>
      <vt:lpstr>PowerPoint Presentation</vt:lpstr>
      <vt:lpstr>What is the capacity of the battery?</vt:lpstr>
      <vt:lpstr>What is the expected lifespan of a battery?</vt:lpstr>
      <vt:lpstr>What is the expected lifespan of a battery?</vt:lpstr>
      <vt:lpstr>PowerPoint Presentation</vt:lpstr>
      <vt:lpstr>PowerPoint Presentation</vt:lpstr>
      <vt:lpstr>PowerPoint Presentation</vt:lpstr>
      <vt:lpstr>Backscatter transmits at (up to) 10000x lower power consumption than conventional radios</vt:lpstr>
      <vt:lpstr>PowerPoint Presentation</vt:lpstr>
      <vt:lpstr>Backscatter is not a new transmission mechanism</vt:lpstr>
      <vt:lpstr>Reflecting FM Signals for Transmissions</vt:lpstr>
      <vt:lpstr>Reflecting TV Signals for Transmissions</vt:lpstr>
      <vt:lpstr>Reflecting WiFi Signals for Transmissions</vt:lpstr>
      <vt:lpstr>Long range backscatter transmissions using  LoRea</vt:lpstr>
      <vt:lpstr>We ran out of space while performing experiments</vt:lpstr>
      <vt:lpstr>LoRea achieved the highest demonstrated range</vt:lpstr>
      <vt:lpstr>LoRea bridges the energy asymmetry between communication (TX), sensing and processing</vt:lpstr>
      <vt:lpstr>PowerPoint Presentation</vt:lpstr>
      <vt:lpstr>What is the expected lifespan of a battery?</vt:lpstr>
      <vt:lpstr>PowerPoint Presentation</vt:lpstr>
      <vt:lpstr>What's next? Transmissions on harvested energy</vt:lpstr>
      <vt:lpstr>Demo: Gesture recognition</vt:lpstr>
      <vt:lpstr>Battery-free Cellphone</vt:lpstr>
      <vt:lpstr>PowerPoint Presentation</vt:lpstr>
      <vt:lpstr>EDISON : Communication through visible light</vt:lpstr>
      <vt:lpstr>Energy flow within the EDISON tag</vt:lpstr>
      <vt:lpstr>Receiving LiFi at µW’s of power consumption</vt:lpstr>
      <vt:lpstr>Edison: Solved challenges of downlink communication</vt:lpstr>
      <vt:lpstr>Overview of the Edison system</vt:lpstr>
      <vt:lpstr>Advanced Topics in Networking 6204: Special Topics in Internet of Things</vt:lpstr>
      <vt:lpstr> CS 6204 - Advanced Topics in Networking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964</cp:revision>
  <dcterms:created xsi:type="dcterms:W3CDTF">2020-02-17T19:00:36Z</dcterms:created>
  <dcterms:modified xsi:type="dcterms:W3CDTF">2022-09-13T08:17:01Z</dcterms:modified>
</cp:coreProperties>
</file>